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5"/>
    <p:sldMasterId id="2147483705" r:id="rId6"/>
    <p:sldMasterId id="2147483720" r:id="rId7"/>
  </p:sldMasterIdLst>
  <p:notesMasterIdLst>
    <p:notesMasterId r:id="rId9"/>
  </p:notesMasterIdLst>
  <p:handoutMasterIdLst>
    <p:handoutMasterId r:id="rId10"/>
  </p:handoutMasterIdLst>
  <p:sldIdLst>
    <p:sldId id="461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7F7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3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81600" cy="466406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658" y="2"/>
            <a:ext cx="2981600" cy="466406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200"/>
            </a:lvl1pPr>
          </a:lstStyle>
          <a:p>
            <a:fld id="{A51D763A-EE43-46FF-91F5-8A08DEE251B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95"/>
            <a:ext cx="2981600" cy="466406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658" y="8829995"/>
            <a:ext cx="2981600" cy="466406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200"/>
            </a:lvl1pPr>
          </a:lstStyle>
          <a:p>
            <a:fld id="{44779D75-E3AD-44FA-B1EE-B65CC399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2119" cy="466434"/>
          </a:xfrm>
          <a:prstGeom prst="rect">
            <a:avLst/>
          </a:prstGeom>
        </p:spPr>
        <p:txBody>
          <a:bodyPr vert="horz" lIns="92418" tIns="46210" rIns="92418" bIns="462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1"/>
            <a:ext cx="2982119" cy="466434"/>
          </a:xfrm>
          <a:prstGeom prst="rect">
            <a:avLst/>
          </a:prstGeom>
        </p:spPr>
        <p:txBody>
          <a:bodyPr vert="horz" lIns="92418" tIns="46210" rIns="92418" bIns="46210" rtlCol="0"/>
          <a:lstStyle>
            <a:lvl1pPr algn="r">
              <a:defRPr sz="1200"/>
            </a:lvl1pPr>
          </a:lstStyle>
          <a:p>
            <a:fld id="{C1E4B8CC-50C6-460D-A937-1D42699A48E1}" type="datetimeFigureOut">
              <a:rPr lang="en-US" smtClean="0"/>
              <a:t>3/1/2023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10" rIns="92418" bIns="4621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4"/>
            <a:ext cx="5505450" cy="3660457"/>
          </a:xfrm>
          <a:prstGeom prst="rect">
            <a:avLst/>
          </a:prstGeom>
        </p:spPr>
        <p:txBody>
          <a:bodyPr vert="horz" lIns="92418" tIns="46210" rIns="92418" bIns="462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0"/>
            <a:ext cx="2982119" cy="466433"/>
          </a:xfrm>
          <a:prstGeom prst="rect">
            <a:avLst/>
          </a:prstGeom>
        </p:spPr>
        <p:txBody>
          <a:bodyPr vert="horz" lIns="92418" tIns="46210" rIns="92418" bIns="462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8829970"/>
            <a:ext cx="2982119" cy="466433"/>
          </a:xfrm>
          <a:prstGeom prst="rect">
            <a:avLst/>
          </a:prstGeom>
        </p:spPr>
        <p:txBody>
          <a:bodyPr vert="horz" lIns="92418" tIns="46210" rIns="92418" bIns="46210" rtlCol="0" anchor="b"/>
          <a:lstStyle>
            <a:lvl1pPr algn="r">
              <a:defRPr sz="1200"/>
            </a:lvl1pPr>
          </a:lstStyle>
          <a:p>
            <a:fld id="{13AFE1A4-0A45-453D-A823-FBDE329F22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8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 smtClean="0"/>
              <a:t>UNCLASSIFIED</a:t>
            </a:r>
            <a:endParaRPr lang="en-US" sz="900" b="1" dirty="0"/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32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5823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77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834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5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8576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 smtClean="0"/>
              <a:t>UNCLASSIFIED//FOUO</a:t>
            </a:r>
            <a:endParaRPr lang="en-US" sz="900" b="1" dirty="0"/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394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0783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522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S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521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585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91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23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146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31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2587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0744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385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177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6706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89561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SC Title Slide">
    <p:bg>
      <p:bgPr>
        <a:gradFill>
          <a:gsLst>
            <a:gs pos="0">
              <a:srgbClr val="7F7F73">
                <a:lumMod val="5000"/>
                <a:lumOff val="95000"/>
              </a:srgbClr>
            </a:gs>
            <a:gs pos="74000">
              <a:srgbClr val="7F7F73"/>
            </a:gs>
            <a:gs pos="83000">
              <a:srgbClr val="7F7F73"/>
            </a:gs>
            <a:gs pos="100000">
              <a:srgbClr val="7F7F73">
                <a:lumMod val="50000"/>
                <a:lumOff val="50000"/>
              </a:srgb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7687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9144000" cy="31623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744" y="5863173"/>
            <a:ext cx="7155611" cy="332399"/>
          </a:xfr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Tx/>
              <a:buFont typeface="Wingdings" panose="05000000000000000000" pitchFamily="2" charset="2"/>
              <a:buNone/>
              <a:defRPr lang="en-US" sz="2400" b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44" y="5366881"/>
            <a:ext cx="7155611" cy="484748"/>
          </a:xfrm>
        </p:spPr>
        <p:txBody>
          <a:bodyPr wrap="square" lIns="0" tIns="0" rIns="0" bIns="0" anchor="t" anchorCtr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500" b="1" kern="1200" dirty="0">
                <a:solidFill>
                  <a:schemeClr val="bg1"/>
                </a:solidFill>
                <a:effectLst>
                  <a:outerShdw blurRad="88900" dist="38100" dir="3600000" algn="t" rotWithShape="0">
                    <a:prstClr val="black">
                      <a:alpha val="90000"/>
                    </a:prst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lv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Army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" y="0"/>
            <a:ext cx="1495425" cy="1857375"/>
          </a:xfrm>
          <a:prstGeom prst="rect">
            <a:avLst/>
          </a:prstGeom>
        </p:spPr>
      </p:pic>
      <p:sp>
        <p:nvSpPr>
          <p:cNvPr id="11" name="Classification Lower"/>
          <p:cNvSpPr txBox="1">
            <a:spLocks/>
          </p:cNvSpPr>
          <p:nvPr userDrawn="1"/>
        </p:nvSpPr>
        <p:spPr>
          <a:xfrm>
            <a:off x="0" y="6724790"/>
            <a:ext cx="8515350" cy="138499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 smtClean="0"/>
              <a:t>UNCLASSIFIED//FOUO</a:t>
            </a:r>
            <a:endParaRPr lang="en-US" sz="900" b="1" dirty="0"/>
          </a:p>
        </p:txBody>
      </p:sp>
      <p:sp>
        <p:nvSpPr>
          <p:cNvPr id="12" name="Classification Top"/>
          <p:cNvSpPr txBox="1">
            <a:spLocks/>
          </p:cNvSpPr>
          <p:nvPr userDrawn="1"/>
        </p:nvSpPr>
        <p:spPr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256" y="4089863"/>
            <a:ext cx="914433" cy="8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409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98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S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4035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1949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0488"/>
            <a:ext cx="8307388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6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222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6895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4637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368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583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S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0598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754" y="2471681"/>
            <a:ext cx="7886700" cy="1421928"/>
          </a:xfrm>
        </p:spPr>
        <p:txBody>
          <a:bodyPr anchor="b"/>
          <a:lstStyle>
            <a:lvl1pPr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19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S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33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S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73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S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496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7" y="100584"/>
            <a:ext cx="795528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29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1" y="6093869"/>
            <a:ext cx="659247" cy="60211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5798820"/>
            <a:ext cx="9144000" cy="1059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84"/>
          <a:stretch/>
        </p:blipFill>
        <p:spPr>
          <a:xfrm flipH="1">
            <a:off x="4533900" y="5934075"/>
            <a:ext cx="4610100" cy="92392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50"/>
          <a:stretch/>
        </p:blipFill>
        <p:spPr>
          <a:xfrm>
            <a:off x="0" y="5934075"/>
            <a:ext cx="4594860" cy="923925"/>
          </a:xfrm>
          <a:prstGeom prst="rect">
            <a:avLst/>
          </a:prstGeom>
        </p:spPr>
      </p:pic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 FEB 20_V1</a:t>
            </a:r>
            <a:endParaRPr lang="en-US" sz="1000" b="1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Mike McKnight / DSN 314-646-5725</a:t>
            </a:r>
            <a:endParaRPr lang="en-US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4326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1" y="6093869"/>
            <a:ext cx="659247" cy="60211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5798820"/>
            <a:ext cx="9144000" cy="1059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84"/>
          <a:stretch/>
        </p:blipFill>
        <p:spPr>
          <a:xfrm flipH="1">
            <a:off x="4533900" y="5934075"/>
            <a:ext cx="4610100" cy="923925"/>
          </a:xfrm>
          <a:prstGeom prst="rect">
            <a:avLst/>
          </a:prstGeom>
        </p:spPr>
      </p:pic>
      <p:pic>
        <p:nvPicPr>
          <p:cNvPr id="6" name="LowerBar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50"/>
          <a:stretch/>
        </p:blipFill>
        <p:spPr>
          <a:xfrm>
            <a:off x="0" y="5934075"/>
            <a:ext cx="4594860" cy="923925"/>
          </a:xfrm>
          <a:prstGeom prst="rect">
            <a:avLst/>
          </a:prstGeom>
        </p:spPr>
      </p:pic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 FEB 20_V1</a:t>
            </a:r>
            <a:endParaRPr lang="en-US" sz="1000" b="1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Mike McKnight / DSN 314-646-5725</a:t>
            </a:r>
            <a:endParaRPr lang="en-US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6875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95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S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owerBa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2963"/>
            <a:ext cx="9144000" cy="92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109652"/>
            <a:ext cx="659247" cy="60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05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217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779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, Content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61" y="1144468"/>
            <a:ext cx="77724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218353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78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, Sub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601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SC Title and Bum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252" y="6193640"/>
            <a:ext cx="8307388" cy="369332"/>
          </a:xfrm>
        </p:spPr>
        <p:txBody>
          <a:bodyPr vert="horz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bumper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493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SC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61" y="100584"/>
            <a:ext cx="7772400" cy="480131"/>
          </a:xfrm>
        </p:spPr>
        <p:txBody>
          <a:bodyPr vert="horz" lIns="18288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36760" y="591864"/>
            <a:ext cx="7470627" cy="369332"/>
          </a:xfrm>
        </p:spPr>
        <p:txBody>
          <a:bodyPr vert="horz" wrap="square" lIns="182880" tIns="45720" rIns="91440" bIns="45720" rtlCol="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2000" b="1" i="1" smtClean="0">
                <a:solidFill>
                  <a:schemeClr val="tx1"/>
                </a:solidFill>
                <a:ea typeface="+mj-ea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>
              <a:spcBef>
                <a:spcPct val="0"/>
              </a:spcBef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987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4950942" y="6615087"/>
            <a:ext cx="2442635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dirty="0" smtClean="0"/>
              <a:t>	As of </a:t>
            </a:r>
            <a:fld id="{82A7C5A9-4E29-420C-BCD8-958B65F682D4}" type="datetime3">
              <a:rPr lang="en-US" sz="1000" b="0" smtClean="0"/>
              <a:t>1 March 2023</a:t>
            </a:fld>
            <a:endParaRPr lang="en-US" sz="1000" b="0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054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4003589" y="6549913"/>
            <a:ext cx="126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7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98" r:id="rId5"/>
    <p:sldLayoutId id="2147483699" r:id="rId6"/>
    <p:sldLayoutId id="2147483700" r:id="rId7"/>
    <p:sldLayoutId id="2147483703" r:id="rId8"/>
    <p:sldLayoutId id="2147483701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ransition spd="slow">
    <p:fade/>
  </p:transition>
  <p:timing>
    <p:tnLst>
      <p:par>
        <p:cTn id="1" dur="indefinite" restart="never" nodeType="tmRoot"/>
      </p:par>
    </p:tnLst>
  </p:timing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15087"/>
            <a:ext cx="2061557" cy="307777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 smtClean="0"/>
              <a:t>	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DD MMM YY_V#</a:t>
            </a:r>
          </a:p>
          <a:p>
            <a:pPr algn="r"/>
            <a:endParaRPr lang="en-US" sz="1000" b="1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054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683971" y="6549913"/>
            <a:ext cx="720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X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574244"/>
            <a:ext cx="31580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POC</a:t>
            </a:r>
            <a:r>
              <a:rPr lang="en-US" sz="1000" baseline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name</a:t>
            </a: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/ xxx-xxx-</a:t>
            </a:r>
            <a:r>
              <a:rPr lang="en-US" sz="1000" dirty="0" err="1" smtClean="0">
                <a:solidFill>
                  <a:prstClr val="black"/>
                </a:solidFill>
                <a:latin typeface="Arial" charset="0"/>
                <a:cs typeface="Arial" charset="0"/>
              </a:rPr>
              <a:t>xxxx</a:t>
            </a: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/</a:t>
            </a:r>
            <a:r>
              <a:rPr lang="en-US" sz="1000" baseline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email address</a:t>
            </a:r>
            <a:endParaRPr lang="en-US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ransition spd="slow">
    <p:fade/>
  </p:transition>
  <p:timing>
    <p:tnLst>
      <p:par>
        <p:cTn id="1" dur="indefinite" restart="never" nodeType="tmRoot"/>
      </p:par>
    </p:tnLst>
  </p:timing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werBar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2963"/>
            <a:ext cx="9144000" cy="923925"/>
          </a:xfrm>
          <a:prstGeom prst="rect">
            <a:avLst/>
          </a:prstGeom>
        </p:spPr>
      </p:pic>
      <p:pic>
        <p:nvPicPr>
          <p:cNvPr id="10" name="TopBar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"/>
            <a:ext cx="9144000" cy="10287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36761" y="99565"/>
            <a:ext cx="7955280" cy="480131"/>
          </a:xfrm>
          <a:prstGeom prst="rect">
            <a:avLst/>
          </a:prstGeom>
        </p:spPr>
        <p:txBody>
          <a:bodyPr vert="horz" lIns="182880" tIns="45720" rIns="91440" bIns="45720" rtlCol="0" anchor="t" anchorCtr="0">
            <a:spAutoFit/>
          </a:bodyPr>
          <a:lstStyle/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761" y="711257"/>
            <a:ext cx="777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8" name="Classification Lower"/>
          <p:cNvSpPr txBox="1">
            <a:spLocks/>
          </p:cNvSpPr>
          <p:nvPr userDrawn="1"/>
        </p:nvSpPr>
        <p:spPr>
          <a:xfrm>
            <a:off x="5461462" y="6670087"/>
            <a:ext cx="2061557" cy="153888"/>
          </a:xfrm>
          <a:prstGeom prst="rect">
            <a:avLst/>
          </a:prstGeom>
        </p:spPr>
        <p:txBody>
          <a:bodyPr vert="horz" wrap="square" lIns="9144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28 FEB 20_V2</a:t>
            </a:r>
            <a:endParaRPr lang="en-US" sz="1000" b="1" dirty="0"/>
          </a:p>
        </p:txBody>
      </p:sp>
      <p:sp>
        <p:nvSpPr>
          <p:cNvPr id="7" name="Classification Top"/>
          <p:cNvSpPr txBox="1">
            <a:spLocks/>
          </p:cNvSpPr>
          <p:nvPr userDrawn="1"/>
        </p:nvSpPr>
        <p:spPr bwMode="gray">
          <a:xfrm>
            <a:off x="781050" y="0"/>
            <a:ext cx="7886700" cy="13849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bg1"/>
                </a:solidFill>
              </a:rPr>
              <a:t>UNCLASSIFIED//FOUO</a:t>
            </a:r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1" y="6109652"/>
            <a:ext cx="659247" cy="60211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683971" y="6604913"/>
            <a:ext cx="1114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C318D-DFA6-44A0-90B0-ABFCB78A54B4}" type="slidenum">
              <a:rPr lang="en-US" sz="1200" b="1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24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629244"/>
            <a:ext cx="36227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Calvin Mattingly / DSN 314-646-5700</a:t>
            </a:r>
            <a:endParaRPr lang="en-US" sz="1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63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8" r:id="rId17"/>
  </p:sldLayoutIdLst>
  <p:transition spd="slow">
    <p:fade/>
  </p:transition>
  <p:timing>
    <p:tnLst>
      <p:par>
        <p:cTn id="1" dur="indefinite" restart="never" nodeType="tmRoot"/>
      </p:par>
    </p:tnLst>
  </p:timing>
  <p:hf hdr="0" ft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rgbClr val="7F7F7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3038" indent="-173038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ü"/>
        <a:defRPr lang="en-US" sz="24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46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1363" indent="-2238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74725" indent="-17303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985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74675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792">
          <p15:clr>
            <a:srgbClr val="F26B43"/>
          </p15:clr>
        </p15:guide>
        <p15:guide id="3" pos="5352">
          <p15:clr>
            <a:srgbClr val="F26B43"/>
          </p15:clr>
        </p15:guide>
        <p15:guide id="4" orient="horz" pos="1104">
          <p15:clr>
            <a:srgbClr val="F26B43"/>
          </p15:clr>
        </p15:guide>
        <p15:guide id="5" orient="horz" pos="2376">
          <p15:clr>
            <a:srgbClr val="F26B43"/>
          </p15:clr>
        </p15:guide>
        <p15:guide id="6" orient="horz" pos="3432">
          <p15:clr>
            <a:srgbClr val="F26B43"/>
          </p15:clr>
        </p15:guide>
        <p15:guide id="7" pos="5760">
          <p15:clr>
            <a:srgbClr val="F26B43"/>
          </p15:clr>
        </p15:guide>
        <p15:guide id="8" orient="horz">
          <p15:clr>
            <a:srgbClr val="F26B43"/>
          </p15:clr>
        </p15:guide>
        <p15:guide id="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reeandreducedapps.aafes.com/" TargetMode="External"/><Relationship Id="rId3" Type="http://schemas.openxmlformats.org/officeDocument/2006/relationships/hyperlink" Target="https://stuttgart.armymwr.com/programs/school-liaison-officer-slo" TargetMode="External"/><Relationship Id="rId7" Type="http://schemas.openxmlformats.org/officeDocument/2006/relationships/hyperlink" Target="http://www.aafes.com/about-exchange/school-lunch-program/" TargetMode="External"/><Relationship Id="rId2" Type="http://schemas.openxmlformats.org/officeDocument/2006/relationships/hyperlink" Target="mailto:usarmy.stuttgart.imcom-europe.list.slo@army.mil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mailto:stuttgart.sbo@dodea.edu" TargetMode="External"/><Relationship Id="rId5" Type="http://schemas.openxmlformats.org/officeDocument/2006/relationships/hyperlink" Target="mailto:patch.sbo@dodea.edu" TargetMode="External"/><Relationship Id="rId4" Type="http://schemas.openxmlformats.org/officeDocument/2006/relationships/hyperlink" Target="https://www.dodea.edu/registration-process.cfm" TargetMode="Externa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8495" y="928660"/>
            <a:ext cx="878223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600" b="1" dirty="0"/>
              <a:t>School Liaison Officers (SLO)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b="1" dirty="0" smtClean="0"/>
              <a:t>Contact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Located with CYS Parent Central Services in </a:t>
            </a:r>
            <a:r>
              <a:rPr lang="en-US" sz="1200" dirty="0"/>
              <a:t>B</a:t>
            </a:r>
            <a:r>
              <a:rPr lang="en-US" sz="1200" dirty="0" smtClean="0"/>
              <a:t>uilding </a:t>
            </a:r>
            <a:r>
              <a:rPr lang="en-US" sz="1200" dirty="0"/>
              <a:t>2347 on Patch </a:t>
            </a:r>
            <a:r>
              <a:rPr lang="en-US" sz="1200" dirty="0" smtClean="0"/>
              <a:t>Barracks	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Email</a:t>
            </a:r>
            <a:r>
              <a:rPr lang="en-US" sz="1200" dirty="0"/>
              <a:t>: </a:t>
            </a:r>
            <a:r>
              <a:rPr lang="en-US" sz="1200" dirty="0" smtClean="0">
                <a:hlinkClick r:id="rId2"/>
              </a:rPr>
              <a:t>usarmy.stuttgart.imcom-europe.list.slo@army.mil</a:t>
            </a:r>
            <a:r>
              <a:rPr lang="en-US" sz="1200" dirty="0" smtClean="0"/>
              <a:t>  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DSN (314) </a:t>
            </a:r>
            <a:r>
              <a:rPr lang="en-US" sz="1200" dirty="0" smtClean="0"/>
              <a:t>596-9009</a:t>
            </a:r>
            <a:r>
              <a:rPr lang="en-US" sz="1200" dirty="0"/>
              <a:t> </a:t>
            </a:r>
            <a:r>
              <a:rPr lang="en-US" sz="1200" dirty="0" smtClean="0"/>
              <a:t>/ </a:t>
            </a:r>
            <a:r>
              <a:rPr lang="en-US" sz="1200" dirty="0" smtClean="0"/>
              <a:t>+49 </a:t>
            </a:r>
            <a:r>
              <a:rPr lang="en-US" sz="1200" dirty="0"/>
              <a:t>(0) </a:t>
            </a:r>
            <a:r>
              <a:rPr lang="en-US" sz="1200" dirty="0" smtClean="0"/>
              <a:t>9641-70596-9009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Webpage: </a:t>
            </a:r>
            <a:r>
              <a:rPr lang="en-US" sz="1200" dirty="0">
                <a:hlinkClick r:id="rId3"/>
              </a:rPr>
              <a:t>https://</a:t>
            </a:r>
            <a:r>
              <a:rPr lang="en-US" sz="1200" dirty="0" smtClean="0">
                <a:hlinkClick r:id="rId3"/>
              </a:rPr>
              <a:t>stuttgart.armymwr.com/programs/school-liaison-officer-slo</a:t>
            </a:r>
            <a:r>
              <a:rPr lang="en-US" sz="1200" dirty="0" smtClean="0"/>
              <a:t>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b="1" dirty="0" err="1" smtClean="0"/>
              <a:t>DoDEA</a:t>
            </a:r>
            <a:r>
              <a:rPr lang="en-US" sz="1200" b="1" dirty="0" smtClean="0"/>
              <a:t> </a:t>
            </a:r>
            <a:r>
              <a:rPr lang="en-US" sz="1200" b="1" dirty="0" smtClean="0"/>
              <a:t>Schools</a:t>
            </a:r>
            <a:endParaRPr lang="en-US" sz="1200" b="1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Robinson </a:t>
            </a:r>
            <a:r>
              <a:rPr lang="en-US" sz="1200" dirty="0" smtClean="0"/>
              <a:t>Barracks Elementary </a:t>
            </a:r>
            <a:r>
              <a:rPr lang="en-US" sz="1200" dirty="0" smtClean="0"/>
              <a:t>School, Robinson Barracks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Patch </a:t>
            </a:r>
            <a:r>
              <a:rPr lang="en-US" sz="1200" dirty="0" smtClean="0"/>
              <a:t>Elementary </a:t>
            </a:r>
            <a:r>
              <a:rPr lang="en-US" sz="1200" dirty="0" smtClean="0"/>
              <a:t>School, Patch Barracks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Stuttgart </a:t>
            </a:r>
            <a:r>
              <a:rPr lang="en-US" sz="1200" dirty="0" smtClean="0"/>
              <a:t>Elementary </a:t>
            </a:r>
            <a:r>
              <a:rPr lang="en-US" sz="1200" dirty="0" smtClean="0"/>
              <a:t>School, Panzer </a:t>
            </a:r>
            <a:r>
              <a:rPr lang="en-US" sz="1200" dirty="0" err="1" smtClean="0"/>
              <a:t>Kaserne</a:t>
            </a:r>
            <a:endParaRPr lang="en-US" sz="1200" dirty="0" smtClean="0"/>
          </a:p>
          <a:p>
            <a:pPr marL="1085850" lvl="2" indent="-171450">
              <a:buFont typeface="Wingdings" panose="05000000000000000000" pitchFamily="2" charset="2"/>
              <a:buChar char="Ø"/>
            </a:pPr>
            <a:r>
              <a:rPr lang="en-US" sz="1200" dirty="0"/>
              <a:t>Elementary school enrollment is based primarily by where you live and eligibility </a:t>
            </a:r>
            <a:r>
              <a:rPr lang="en-US" sz="1200" dirty="0" smtClean="0"/>
              <a:t>category</a:t>
            </a:r>
            <a:endParaRPr lang="en-US" sz="1200" b="1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Patch Middle School (</a:t>
            </a:r>
            <a:r>
              <a:rPr lang="en-US" sz="1200" dirty="0" smtClean="0"/>
              <a:t>6-8), Patch </a:t>
            </a:r>
            <a:r>
              <a:rPr lang="en-US" sz="1200" dirty="0" smtClean="0"/>
              <a:t>Barracks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Stuttgart High School (</a:t>
            </a:r>
            <a:r>
              <a:rPr lang="en-US" sz="1200" dirty="0" smtClean="0"/>
              <a:t>9-12), Panzer </a:t>
            </a:r>
            <a:r>
              <a:rPr lang="en-US" sz="1200" dirty="0" err="1" smtClean="0"/>
              <a:t>Kaserne</a:t>
            </a:r>
            <a:endParaRPr lang="en-US" sz="12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3 Phases to </a:t>
            </a:r>
            <a:r>
              <a:rPr lang="en-US" sz="1200" dirty="0" err="1" smtClean="0"/>
              <a:t>DoDEA</a:t>
            </a:r>
            <a:r>
              <a:rPr lang="en-US" sz="1200" dirty="0" smtClean="0"/>
              <a:t> School Enrollment 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Online pre-registra</a:t>
            </a:r>
            <a:r>
              <a:rPr lang="en-US" sz="1200" dirty="0" smtClean="0"/>
              <a:t>tion at: </a:t>
            </a:r>
            <a:r>
              <a:rPr lang="en-US" sz="1200" dirty="0" smtClean="0">
                <a:hlinkClick r:id="rId4"/>
              </a:rPr>
              <a:t>https</a:t>
            </a:r>
            <a:r>
              <a:rPr lang="en-US" sz="1200" dirty="0" smtClean="0">
                <a:hlinkClick r:id="rId4"/>
              </a:rPr>
              <a:t>://www.dodea.edu/registration-process.cfm</a:t>
            </a:r>
            <a:r>
              <a:rPr lang="en-US" sz="1200" dirty="0" smtClean="0"/>
              <a:t> 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In-person registration coordinated with individual school registrar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Transportation (</a:t>
            </a:r>
            <a:r>
              <a:rPr lang="en-US" sz="1200" dirty="0" smtClean="0">
                <a:hlinkClick r:id="rId5"/>
              </a:rPr>
              <a:t>patch.sbo@dodea.edu</a:t>
            </a:r>
            <a:r>
              <a:rPr lang="en-US" sz="1200" dirty="0" smtClean="0"/>
              <a:t> / </a:t>
            </a:r>
            <a:r>
              <a:rPr lang="en-US" sz="1200" dirty="0" smtClean="0">
                <a:hlinkClick r:id="rId6"/>
              </a:rPr>
              <a:t>stuttgart.sbo@dodea.edu</a:t>
            </a:r>
            <a:r>
              <a:rPr lang="en-US" sz="1200" dirty="0" smtClean="0"/>
              <a:t>) and School Meal Program</a:t>
            </a:r>
            <a:endParaRPr lang="en-US" sz="1200" dirty="0"/>
          </a:p>
          <a:p>
            <a:pPr lvl="1"/>
            <a:r>
              <a:rPr lang="en-US" sz="1200" dirty="0" smtClean="0">
                <a:hlinkClick r:id="rId7"/>
              </a:rPr>
              <a:t>www.aafes.com/about-exchange/school-lunch-program</a:t>
            </a:r>
            <a:r>
              <a:rPr lang="en-US" sz="1200" dirty="0" smtClean="0">
                <a:hlinkClick r:id="rId7"/>
              </a:rPr>
              <a:t>/</a:t>
            </a:r>
            <a:r>
              <a:rPr lang="en-US" sz="1200" dirty="0" smtClean="0"/>
              <a:t>   </a:t>
            </a:r>
            <a:r>
              <a:rPr lang="en-US" sz="1200" dirty="0" smtClean="0">
                <a:hlinkClick r:id="rId8"/>
              </a:rPr>
              <a:t>https</a:t>
            </a:r>
            <a:r>
              <a:rPr lang="en-US" sz="1200" dirty="0">
                <a:hlinkClick r:id="rId8"/>
              </a:rPr>
              <a:t>://freeandreducedapps.aafes.com</a:t>
            </a:r>
            <a:r>
              <a:rPr lang="en-US" sz="1200" dirty="0" smtClean="0">
                <a:hlinkClick r:id="rId8"/>
              </a:rPr>
              <a:t>/</a:t>
            </a:r>
            <a:r>
              <a:rPr lang="en-US" sz="1200" dirty="0" smtClean="0"/>
              <a:t>  </a:t>
            </a:r>
            <a:endParaRPr lang="en-US" sz="1200" dirty="0" smtClean="0"/>
          </a:p>
          <a:p>
            <a:endParaRPr lang="en-US" sz="1200" dirty="0"/>
          </a:p>
          <a:p>
            <a:r>
              <a:rPr lang="en-US" sz="1200" b="1" dirty="0" smtClean="0"/>
              <a:t>School </a:t>
            </a:r>
            <a:r>
              <a:rPr lang="en-US" sz="1200" b="1" dirty="0"/>
              <a:t>Transition Assistance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Homeschool Support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German &amp; International schools 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Ambassador Programs/Youth Sponsorship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sz="1200" dirty="0"/>
              <a:t>Post Secondary Opportunities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sz="1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152529" y="110857"/>
            <a:ext cx="773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Stuttgart Family and MWR School Support Services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933" y="814462"/>
            <a:ext cx="1459348" cy="82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65460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SC Theme">
  <a:themeElements>
    <a:clrScheme name="AMC Branding">
      <a:dk1>
        <a:sysClr val="windowText" lastClr="000000"/>
      </a:dk1>
      <a:lt1>
        <a:sysClr val="window" lastClr="FFFFFF"/>
      </a:lt1>
      <a:dk2>
        <a:srgbClr val="525349"/>
      </a:dk2>
      <a:lt2>
        <a:srgbClr val="7F7F73"/>
      </a:lt2>
      <a:accent1>
        <a:srgbClr val="B8B09C"/>
      </a:accent1>
      <a:accent2>
        <a:srgbClr val="DE1F27"/>
      </a:accent2>
      <a:accent3>
        <a:srgbClr val="214292"/>
      </a:accent3>
      <a:accent4>
        <a:srgbClr val="FFC425"/>
      </a:accent4>
      <a:accent5>
        <a:srgbClr val="F26522"/>
      </a:accent5>
      <a:accent6>
        <a:srgbClr val="70AD47"/>
      </a:accent6>
      <a:hlink>
        <a:srgbClr val="0563C1"/>
      </a:hlink>
      <a:folHlink>
        <a:srgbClr val="7F3F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tns:customPropertyEditors xmlns:tns="http://schemas.microsoft.com/office/2006/customDocumentInformationPanel">
  <tns:showOnOpen>false</tns:showOnOpen>
  <tns:defaultPropertyEditorNamespace>Standard properties</tns:defaultPropertyEditorNamespace>
</tns:customPropertyEdito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8C060DC519C5438F279013B0EC9B02" ma:contentTypeVersion="8" ma:contentTypeDescription="Create a new document." ma:contentTypeScope="" ma:versionID="c66c24543815495a9a0c47047931dda0">
  <xsd:schema xmlns:xsd="http://www.w3.org/2001/XMLSchema" xmlns:xs="http://www.w3.org/2001/XMLSchema" xmlns:p="http://schemas.microsoft.com/office/2006/metadata/properties" xmlns:ns3="04adc925-6b5d-4628-b7e0-5b86efa98958" targetNamespace="http://schemas.microsoft.com/office/2006/metadata/properties" ma:root="true" ma:fieldsID="c927c3b808016b247cc3ad5fec4d408a" ns3:_="">
    <xsd:import namespace="04adc925-6b5d-4628-b7e0-5b86efa9895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adc925-6b5d-4628-b7e0-5b86efa989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6486FF-65CB-499E-AA83-1D0A1646FE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87DDFF-D288-43B3-9099-279B39DE680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adc925-6b5d-4628-b7e0-5b86efa9895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9B490E-0250-4FC5-A478-10AD24AAD525}">
  <ds:schemaRefs>
    <ds:schemaRef ds:uri="http://schemas.microsoft.com/office/2006/customDocumentInformationPanel"/>
  </ds:schemaRefs>
</ds:datastoreItem>
</file>

<file path=customXml/itemProps4.xml><?xml version="1.0" encoding="utf-8"?>
<ds:datastoreItem xmlns:ds="http://schemas.openxmlformats.org/officeDocument/2006/customXml" ds:itemID="{5E58735B-380F-4DE4-ABD7-6EBA3B6B9D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adc925-6b5d-4628-b7e0-5b86efa989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16251</TotalTime>
  <Words>148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MSC Theme</vt:lpstr>
      <vt:lpstr>1_MSC Theme</vt:lpstr>
      <vt:lpstr>2_MSC Theme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AMC PowerPoint Presentation Template</dc:title>
  <dc:subject>Presentation</dc:subject>
  <dc:creator>Jones, Mark S CTR AMC</dc:creator>
  <cp:lastModifiedBy>Brian Pappas</cp:lastModifiedBy>
  <cp:revision>565</cp:revision>
  <cp:lastPrinted>2020-05-19T08:15:59Z</cp:lastPrinted>
  <dcterms:created xsi:type="dcterms:W3CDTF">2017-05-18T14:22:46Z</dcterms:created>
  <dcterms:modified xsi:type="dcterms:W3CDTF">2023-03-01T15:24:08Z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0x010100398C060DC519C5438F279013B0EC9B02</vt:lpwstr>
  </property>
</Properties>
</file>