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5" r:id="rId5"/>
  </p:sldMasterIdLst>
  <p:notesMasterIdLst>
    <p:notesMasterId r:id="rId15"/>
  </p:notesMasterIdLst>
  <p:sldIdLst>
    <p:sldId id="264" r:id="rId6"/>
    <p:sldId id="263" r:id="rId7"/>
    <p:sldId id="265" r:id="rId8"/>
    <p:sldId id="273" r:id="rId9"/>
    <p:sldId id="266" r:id="rId10"/>
    <p:sldId id="267" r:id="rId11"/>
    <p:sldId id="270" r:id="rId12"/>
    <p:sldId id="271" r:id="rId13"/>
    <p:sldId id="272" r:id="rId14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6336" autoAdjust="0"/>
  </p:normalViewPr>
  <p:slideViewPr>
    <p:cSldViewPr snapToGrid="0">
      <p:cViewPr varScale="1">
        <p:scale>
          <a:sx n="109" d="100"/>
          <a:sy n="109" d="100"/>
        </p:scale>
        <p:origin x="2040" y="108"/>
      </p:cViewPr>
      <p:guideLst/>
    </p:cSldViewPr>
  </p:slideViewPr>
  <p:outlineViewPr>
    <p:cViewPr>
      <p:scale>
        <a:sx n="33" d="100"/>
        <a:sy n="33" d="100"/>
      </p:scale>
      <p:origin x="0" y="-4896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29" tIns="46415" rIns="92829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3408"/>
          </a:xfrm>
          <a:prstGeom prst="rect">
            <a:avLst/>
          </a:prstGeom>
        </p:spPr>
        <p:txBody>
          <a:bodyPr vert="horz" lIns="92829" tIns="46415" rIns="92829" bIns="46415" rtlCol="0"/>
          <a:lstStyle>
            <a:lvl1pPr algn="r">
              <a:defRPr sz="1200"/>
            </a:lvl1pPr>
          </a:lstStyle>
          <a:p>
            <a:fld id="{C1E4B8CC-50C6-460D-A937-1D42699A48E1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29" tIns="46415" rIns="92829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4"/>
          </a:xfrm>
          <a:prstGeom prst="rect">
            <a:avLst/>
          </a:prstGeom>
        </p:spPr>
        <p:txBody>
          <a:bodyPr vert="horz" lIns="92829" tIns="46415" rIns="92829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29" tIns="46415" rIns="92829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72669"/>
            <a:ext cx="3037840" cy="463407"/>
          </a:xfrm>
          <a:prstGeom prst="rect">
            <a:avLst/>
          </a:prstGeom>
        </p:spPr>
        <p:txBody>
          <a:bodyPr vert="horz" lIns="92829" tIns="46415" rIns="92829" bIns="46415" rtlCol="0" anchor="b"/>
          <a:lstStyle>
            <a:lvl1pPr algn="r">
              <a:defRPr sz="1200"/>
            </a:lvl1pPr>
          </a:lstStyle>
          <a:p>
            <a:fld id="{13AFE1A4-0A45-453D-A823-FBDE329F22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485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E1A4-0A45-453D-A823-FBDE329F22D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410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SC Title Slide">
    <p:bg>
      <p:bgPr>
        <a:gradFill>
          <a:gsLst>
            <a:gs pos="0">
              <a:srgbClr val="7F7F73">
                <a:lumMod val="5000"/>
                <a:lumOff val="95000"/>
              </a:srgbClr>
            </a:gs>
            <a:gs pos="74000">
              <a:srgbClr val="7F7F73"/>
            </a:gs>
            <a:gs pos="83000">
              <a:srgbClr val="7F7F73"/>
            </a:gs>
            <a:gs pos="100000">
              <a:srgbClr val="7F7F73">
                <a:lumMod val="50000"/>
                <a:lumOff val="50000"/>
              </a:srgb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76875"/>
          </a:xfrm>
          <a:prstGeom prst="rect">
            <a:avLst/>
          </a:prstGeom>
        </p:spPr>
      </p:pic>
      <p:pic>
        <p:nvPicPr>
          <p:cNvPr id="6" name="Lower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5700"/>
            <a:ext cx="9144000" cy="31623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744" y="5863173"/>
            <a:ext cx="7155611" cy="332399"/>
          </a:xfr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Tx/>
              <a:buFont typeface="Wingdings" panose="05000000000000000000" pitchFamily="2" charset="2"/>
              <a:buNone/>
              <a:defRPr lang="en-US" sz="2400" b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744" y="5366881"/>
            <a:ext cx="7155611" cy="484748"/>
          </a:xfrm>
        </p:spPr>
        <p:txBody>
          <a:bodyPr wrap="square" lIns="0" tIns="0" rIns="0" bIns="0" anchor="t" anchorCtr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b="1" kern="1200" dirty="0">
                <a:solidFill>
                  <a:schemeClr val="bg1"/>
                </a:solidFill>
                <a:effectLst>
                  <a:outerShdw blurRad="88900" dist="38100" dir="3600000" algn="t" rotWithShape="0">
                    <a:prstClr val="black">
                      <a:alpha val="90000"/>
                    </a:prst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lv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Army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44" y="0"/>
            <a:ext cx="1495425" cy="1857375"/>
          </a:xfrm>
          <a:prstGeom prst="rect">
            <a:avLst/>
          </a:prstGeom>
        </p:spPr>
      </p:pic>
      <p:sp>
        <p:nvSpPr>
          <p:cNvPr id="11" name="Classification Lower"/>
          <p:cNvSpPr txBox="1">
            <a:spLocks/>
          </p:cNvSpPr>
          <p:nvPr userDrawn="1"/>
        </p:nvSpPr>
        <p:spPr>
          <a:xfrm>
            <a:off x="0" y="6724790"/>
            <a:ext cx="8515350" cy="138499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b="1" dirty="0" smtClean="0"/>
              <a:t>UNCLASSIFIED</a:t>
            </a:r>
            <a:endParaRPr lang="en-US" sz="900" b="1" dirty="0"/>
          </a:p>
        </p:txBody>
      </p:sp>
      <p:sp>
        <p:nvSpPr>
          <p:cNvPr id="12" name="Classification Top"/>
          <p:cNvSpPr txBox="1">
            <a:spLocks/>
          </p:cNvSpPr>
          <p:nvPr userDrawn="1"/>
        </p:nvSpPr>
        <p:spPr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 smtClean="0">
                <a:solidFill>
                  <a:schemeClr val="bg1"/>
                </a:solidFill>
              </a:rPr>
              <a:t>UNCLASSIFIED</a:t>
            </a:r>
            <a:endParaRPr lang="en-US" sz="9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256" y="4089863"/>
            <a:ext cx="914433" cy="83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32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SC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15823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754" y="2471681"/>
            <a:ext cx="7886700" cy="1421928"/>
          </a:xfrm>
        </p:spPr>
        <p:txBody>
          <a:bodyPr anchor="b"/>
          <a:lstStyle>
            <a:lvl1pPr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377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MSC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8834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MSC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5155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7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48576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S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4035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5912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0488"/>
            <a:ext cx="8307388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982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SC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732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779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2786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2601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5493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6987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hyperlink" Target="mailto:Kenneth.w.ackermann-jones.naf@mail.mil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LowerBar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963"/>
            <a:ext cx="9144000" cy="923925"/>
          </a:xfrm>
          <a:prstGeom prst="rect">
            <a:avLst/>
          </a:prstGeom>
        </p:spPr>
      </p:pic>
      <p:pic>
        <p:nvPicPr>
          <p:cNvPr id="10" name="TopBar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"/>
            <a:ext cx="9144000" cy="10287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36761" y="99565"/>
            <a:ext cx="7955280" cy="480131"/>
          </a:xfrm>
          <a:prstGeom prst="rect">
            <a:avLst/>
          </a:prstGeom>
        </p:spPr>
        <p:txBody>
          <a:bodyPr vert="horz" lIns="182880" tIns="45720" rIns="91440" bIns="45720" rtlCol="0" anchor="t" anchorCtr="0">
            <a:spAutoFit/>
          </a:bodyPr>
          <a:lstStyle/>
          <a:p>
            <a:pPr marL="0"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761" y="711257"/>
            <a:ext cx="7772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8" name="Classification Lower"/>
          <p:cNvSpPr txBox="1">
            <a:spLocks/>
          </p:cNvSpPr>
          <p:nvPr userDrawn="1"/>
        </p:nvSpPr>
        <p:spPr>
          <a:xfrm>
            <a:off x="5461462" y="6615087"/>
            <a:ext cx="2061557" cy="307777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 smtClean="0"/>
              <a:t>	</a:t>
            </a:r>
            <a:r>
              <a:rPr lang="en-US" sz="1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DEC 19_V1</a:t>
            </a:r>
          </a:p>
          <a:p>
            <a:pPr algn="r"/>
            <a:endParaRPr lang="en-US" sz="1000" b="1" dirty="0"/>
          </a:p>
        </p:txBody>
      </p:sp>
      <p:sp>
        <p:nvSpPr>
          <p:cNvPr id="7" name="Classification Top"/>
          <p:cNvSpPr txBox="1">
            <a:spLocks/>
          </p:cNvSpPr>
          <p:nvPr userDrawn="1"/>
        </p:nvSpPr>
        <p:spPr bwMode="gray"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 smtClean="0">
                <a:solidFill>
                  <a:schemeClr val="bg1"/>
                </a:solidFill>
              </a:rPr>
              <a:t>UNCLASSIFIED//FOUO</a:t>
            </a:r>
            <a:endParaRPr lang="en-US" sz="900" b="1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101" y="6054652"/>
            <a:ext cx="659247" cy="60211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4004749" y="6573517"/>
            <a:ext cx="8096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C318D-DFA6-44A0-90B0-ABFCB78A54B4}" type="slidenum">
              <a:rPr lang="en-US" sz="1200" b="1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 10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574244"/>
            <a:ext cx="393627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Ken Ackermann-Jones/ 314-596-3678/ </a:t>
            </a:r>
            <a:r>
              <a:rPr lang="en-US" sz="8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9"/>
              </a:rPr>
              <a:t>Kenneth.w.ackermann-jones.naf@mail.mil</a:t>
            </a:r>
            <a:endParaRPr lang="en-US" sz="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9678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98" r:id="rId5"/>
    <p:sldLayoutId id="2147483699" r:id="rId6"/>
    <p:sldLayoutId id="2147483700" r:id="rId7"/>
    <p:sldLayoutId id="2147483703" r:id="rId8"/>
    <p:sldLayoutId id="2147483701" r:id="rId9"/>
    <p:sldLayoutId id="2147483680" r:id="rId10"/>
    <p:sldLayoutId id="2147483681" r:id="rId11"/>
    <p:sldLayoutId id="2147483682" r:id="rId12"/>
    <p:sldLayoutId id="2147483683" r:id="rId13"/>
    <p:sldLayoutId id="2147483684" r:id="rId14"/>
  </p:sldLayoutIdLst>
  <p:transition spd="slow">
    <p:fade/>
  </p:transition>
  <p:timing>
    <p:tnLst>
      <p:par>
        <p:cTn id="1" dur="indefinite" restart="never" nodeType="tmRoot"/>
      </p:par>
    </p:tnLst>
  </p:timing>
  <p:hf hdr="0" ftr="0" dt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b="1" kern="1200" dirty="0">
          <a:solidFill>
            <a:srgbClr val="7F7F7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3038" indent="-173038" algn="l" defTabSz="914400" rtl="0" eaLnBrk="1" latinLnBrk="0" hangingPunct="1">
        <a:lnSpc>
          <a:spcPct val="90000"/>
        </a:lnSpc>
        <a:spcBef>
          <a:spcPts val="1000"/>
        </a:spcBef>
        <a:buClrTx/>
        <a:buFont typeface="Wingdings" panose="05000000000000000000" pitchFamily="2" charset="2"/>
        <a:buChar char="ü"/>
        <a:defRPr lang="en-US" sz="2400" b="1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46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41363" indent="-2238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74725" indent="-173038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9856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74675" indent="-228600" algn="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792">
          <p15:clr>
            <a:srgbClr val="F26B43"/>
          </p15:clr>
        </p15:guide>
        <p15:guide id="3" pos="5352">
          <p15:clr>
            <a:srgbClr val="F26B43"/>
          </p15:clr>
        </p15:guide>
        <p15:guide id="4" orient="horz" pos="1104">
          <p15:clr>
            <a:srgbClr val="F26B43"/>
          </p15:clr>
        </p15:guide>
        <p15:guide id="5" orient="horz" pos="2376">
          <p15:clr>
            <a:srgbClr val="F26B43"/>
          </p15:clr>
        </p15:guide>
        <p15:guide id="6" orient="horz" pos="3432">
          <p15:clr>
            <a:srgbClr val="F26B43"/>
          </p15:clr>
        </p15:guide>
        <p15:guide id="7" pos="5760">
          <p15:clr>
            <a:srgbClr val="F26B43"/>
          </p15:clr>
        </p15:guide>
        <p15:guide id="8" orient="horz">
          <p15:clr>
            <a:srgbClr val="F26B43"/>
          </p15:clr>
        </p15:guide>
        <p15:guide id="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ttgart.armymwr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ttgart.armymwr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ttgart.armymwr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153466" y="5398098"/>
            <a:ext cx="18167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USAG Stuttgart, Family and MWR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147447" y="5500818"/>
            <a:ext cx="7155612" cy="994890"/>
          </a:xfrm>
        </p:spPr>
        <p:txBody>
          <a:bodyPr/>
          <a:lstStyle/>
          <a:p>
            <a:pPr algn="ctr"/>
            <a:r>
              <a:rPr lang="en-US" dirty="0" smtClean="0"/>
              <a:t>Panzer Tax Relief Office</a:t>
            </a:r>
            <a:br>
              <a:rPr lang="en-US" dirty="0" smtClean="0"/>
            </a:br>
            <a:r>
              <a:rPr lang="en-US" dirty="0" smtClean="0"/>
              <a:t>VAT &amp; UTAP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3798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0" y="1473199"/>
            <a:ext cx="7772401" cy="3843867"/>
          </a:xfrm>
        </p:spPr>
        <p:txBody>
          <a:bodyPr>
            <a:normAutofit lnSpcReduction="10000"/>
          </a:bodyPr>
          <a:lstStyle/>
          <a:p>
            <a:pPr marL="0" lvl="0" indent="0" algn="ctr" defTabSz="1135063" eaLnBrk="0" fontAlgn="base" hangingPunct="0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sz="3200" kern="0" dirty="0">
                <a:solidFill>
                  <a:srgbClr val="000000"/>
                </a:solidFill>
              </a:rPr>
              <a:t>VALUE ADDED TAX</a:t>
            </a:r>
          </a:p>
          <a:p>
            <a:pPr marL="0" lvl="0" indent="0" algn="ctr" defTabSz="1135063" eaLnBrk="0" fontAlgn="base" hangingPunct="0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kern="0" dirty="0">
                <a:solidFill>
                  <a:srgbClr val="000000"/>
                </a:solidFill>
              </a:rPr>
              <a:t>VAT is Tax Relief for the purchase of goods and services on the local German economy for authorized members of the U.S Forces and civilian component.</a:t>
            </a:r>
          </a:p>
          <a:p>
            <a:pPr marL="0" lvl="0" indent="0" algn="ctr" defTabSz="1135063" eaLnBrk="0" fontAlgn="base" hangingPunct="0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kern="0" dirty="0">
                <a:solidFill>
                  <a:srgbClr val="000000"/>
                </a:solidFill>
              </a:rPr>
              <a:t>19% on Goods and Services </a:t>
            </a:r>
          </a:p>
          <a:p>
            <a:pPr marL="0" lvl="0" indent="0" algn="ctr" defTabSz="1135063" eaLnBrk="0" fontAlgn="base" hangingPunct="0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kern="0" dirty="0">
                <a:solidFill>
                  <a:srgbClr val="000000"/>
                </a:solidFill>
              </a:rPr>
              <a:t>7% Lodging</a:t>
            </a:r>
          </a:p>
          <a:p>
            <a:pPr marL="0" lvl="0" indent="0" algn="ctr" defTabSz="1135063" eaLnBrk="0" fontAlgn="base" hangingPunct="0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kern="0" dirty="0">
                <a:solidFill>
                  <a:srgbClr val="000000"/>
                </a:solidFill>
              </a:rPr>
              <a:t>7 % Groceries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836760" y="591864"/>
            <a:ext cx="7470627" cy="590931"/>
          </a:xfrm>
        </p:spPr>
        <p:txBody>
          <a:bodyPr/>
          <a:lstStyle/>
          <a:p>
            <a:r>
              <a:rPr lang="en-US" sz="3600" dirty="0"/>
              <a:t>WHAT IS VAT</a:t>
            </a:r>
            <a:r>
              <a:rPr lang="en-US" sz="3600" dirty="0" smtClean="0"/>
              <a:t>? </a:t>
            </a:r>
            <a:endParaRPr lang="en-US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0" y="6193640"/>
            <a:ext cx="8324640" cy="369332"/>
          </a:xfrm>
        </p:spPr>
        <p:txBody>
          <a:bodyPr/>
          <a:lstStyle/>
          <a:p>
            <a:r>
              <a:rPr lang="en-US" dirty="0" smtClean="0"/>
              <a:t>								</a:t>
            </a:r>
          </a:p>
        </p:txBody>
      </p:sp>
    </p:spTree>
    <p:extLst>
      <p:ext uri="{BB962C8B-B14F-4D97-AF65-F5344CB8AC3E}">
        <p14:creationId xmlns:p14="http://schemas.microsoft.com/office/powerpoint/2010/main" val="12663496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VAT Savings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067" y="1447799"/>
            <a:ext cx="7864094" cy="4123268"/>
          </a:xfrm>
        </p:spPr>
        <p:txBody>
          <a:bodyPr>
            <a:normAutofit fontScale="92500" lnSpcReduction="10000"/>
          </a:bodyPr>
          <a:lstStyle/>
          <a:p>
            <a:pPr marL="339725" lvl="1" indent="0">
              <a:buNone/>
            </a:pPr>
            <a:r>
              <a:rPr lang="en-US" sz="2800" dirty="0"/>
              <a:t>NF1 </a:t>
            </a:r>
            <a:r>
              <a:rPr lang="en-US" sz="2800" dirty="0" smtClean="0"/>
              <a:t>VAT Form</a:t>
            </a:r>
            <a:r>
              <a:rPr lang="en-US" sz="2800" dirty="0"/>
              <a:t>: </a:t>
            </a:r>
          </a:p>
          <a:p>
            <a:pPr marL="339725" lvl="1" indent="0">
              <a:buNone/>
            </a:pPr>
            <a:r>
              <a:rPr lang="en-US" sz="2800" dirty="0"/>
              <a:t>For goods and small </a:t>
            </a:r>
            <a:r>
              <a:rPr lang="en-US" sz="2800" dirty="0" smtClean="0"/>
              <a:t>services </a:t>
            </a:r>
            <a:r>
              <a:rPr lang="en-US" sz="2800" b="1" u="sng" dirty="0"/>
              <a:t>under</a:t>
            </a:r>
            <a:r>
              <a:rPr lang="en-US" sz="2800" b="1" dirty="0"/>
              <a:t> </a:t>
            </a:r>
            <a:r>
              <a:rPr lang="en-US" sz="2800" dirty="0"/>
              <a:t>2500.00 Net </a:t>
            </a:r>
            <a:r>
              <a:rPr lang="en-US" sz="2800" dirty="0" smtClean="0"/>
              <a:t>Euro “2499.99”.</a:t>
            </a:r>
            <a:endParaRPr lang="en-US" sz="2800" dirty="0"/>
          </a:p>
          <a:p>
            <a:pPr marL="339725" lvl="1" indent="0">
              <a:buNone/>
            </a:pPr>
            <a:r>
              <a:rPr lang="en-US" sz="2800" dirty="0"/>
              <a:t>10 Forms out at a time per household.</a:t>
            </a:r>
          </a:p>
          <a:p>
            <a:pPr lvl="1"/>
            <a:endParaRPr lang="en-US" sz="2800" dirty="0"/>
          </a:p>
          <a:p>
            <a:pPr marL="339725" lvl="1" indent="0">
              <a:buNone/>
            </a:pPr>
            <a:r>
              <a:rPr lang="en-US" sz="2800" dirty="0"/>
              <a:t>NF2 </a:t>
            </a:r>
            <a:r>
              <a:rPr lang="en-US" sz="2800" dirty="0" smtClean="0"/>
              <a:t>VAT </a:t>
            </a:r>
            <a:r>
              <a:rPr lang="en-US" sz="2800" dirty="0"/>
              <a:t>Form:</a:t>
            </a:r>
          </a:p>
          <a:p>
            <a:pPr marL="339725" lvl="1" indent="0">
              <a:buNone/>
            </a:pPr>
            <a:r>
              <a:rPr lang="en-US" sz="2800" dirty="0"/>
              <a:t>For goods and large services </a:t>
            </a:r>
            <a:r>
              <a:rPr lang="en-US" sz="2800" b="1" u="sng" dirty="0"/>
              <a:t>over</a:t>
            </a:r>
            <a:r>
              <a:rPr lang="en-US" sz="2800" dirty="0"/>
              <a:t> 2500.00 Euro.</a:t>
            </a:r>
          </a:p>
          <a:p>
            <a:pPr marL="339725" lvl="1" indent="0">
              <a:buNone/>
            </a:pPr>
            <a:r>
              <a:rPr lang="en-US" sz="2800" dirty="0"/>
              <a:t>1 Form out at a time per household.</a:t>
            </a:r>
          </a:p>
          <a:p>
            <a:pPr marL="339725" lvl="1" indent="0">
              <a:buNone/>
            </a:pPr>
            <a:endParaRPr lang="en-US" sz="2800" dirty="0"/>
          </a:p>
          <a:p>
            <a:pPr marL="339725" lvl="1" indent="0">
              <a:buNone/>
            </a:pPr>
            <a:r>
              <a:rPr lang="en-US" sz="2800" dirty="0"/>
              <a:t>The </a:t>
            </a:r>
            <a:r>
              <a:rPr lang="en-US" sz="2800" dirty="0" smtClean="0"/>
              <a:t>“sponsor” </a:t>
            </a:r>
            <a:r>
              <a:rPr lang="en-US" sz="2800" dirty="0"/>
              <a:t>will come in to the VAT Office to sign up for the program and add family members.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6493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4035"/>
            <a:ext cx="7955280" cy="480131"/>
          </a:xfrm>
        </p:spPr>
        <p:txBody>
          <a:bodyPr/>
          <a:lstStyle/>
          <a:p>
            <a:r>
              <a:rPr lang="en-US" dirty="0" smtClean="0"/>
              <a:t>Pre-Order NF1 VAT forms (Under €2500)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286292"/>
            <a:ext cx="7694497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We offer the option for you to pre-order your NF1 VAT Forms (or mail to you) once you have enrolled in the VAT Program. 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 smtClean="0"/>
              <a:t>NF1 (less than €2,500) VAT form </a:t>
            </a:r>
            <a:r>
              <a:rPr lang="en-US" b="0" dirty="0" smtClean="0"/>
              <a:t>only</a:t>
            </a:r>
            <a:endParaRPr lang="en-US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 smtClean="0"/>
              <a:t>Payment by card </a:t>
            </a:r>
            <a:r>
              <a:rPr lang="en-US" b="0" dirty="0" smtClean="0"/>
              <a:t>only</a:t>
            </a:r>
            <a:endParaRPr lang="en-US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 smtClean="0"/>
              <a:t>For pickup </a:t>
            </a:r>
            <a:r>
              <a:rPr lang="en-US" b="0" dirty="0" smtClean="0"/>
              <a:t>or to mail to </a:t>
            </a:r>
            <a:r>
              <a:rPr lang="en-US" b="0" dirty="0" smtClean="0"/>
              <a:t>your CMR address.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 smtClean="0"/>
              <a:t>Request must be sent from a .mil email address</a:t>
            </a:r>
          </a:p>
          <a:p>
            <a:pPr>
              <a:buFont typeface="Arial" panose="020B0604020202020204" pitchFamily="34" charset="0"/>
              <a:buChar char="•"/>
            </a:pPr>
            <a:endParaRPr lang="en-US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 smtClean="0"/>
              <a:t>Please visit: </a:t>
            </a:r>
            <a:r>
              <a:rPr lang="en-US" b="0" dirty="0" smtClean="0">
                <a:hlinkClick r:id="rId2"/>
              </a:rPr>
              <a:t>www.stuttgart.armymwr.com</a:t>
            </a:r>
            <a:r>
              <a:rPr lang="en-US" b="0" dirty="0" smtClean="0"/>
              <a:t> </a:t>
            </a:r>
            <a:r>
              <a:rPr lang="en-US" sz="1900" b="0" dirty="0" smtClean="0"/>
              <a:t>“</a:t>
            </a:r>
            <a:r>
              <a:rPr lang="en-US" sz="2200" b="0" dirty="0" smtClean="0"/>
              <a:t>Facility &amp; Programs &gt; Financial &gt; Value Added Tax (VAT) </a:t>
            </a:r>
            <a:r>
              <a:rPr lang="en-US" b="0" dirty="0" smtClean="0"/>
              <a:t>for </a:t>
            </a:r>
            <a:r>
              <a:rPr lang="en-US" b="0" dirty="0" smtClean="0"/>
              <a:t>further information on </a:t>
            </a:r>
            <a:r>
              <a:rPr lang="en-US" b="0" dirty="0" smtClean="0"/>
              <a:t>pre-ordering </a:t>
            </a:r>
            <a:r>
              <a:rPr lang="en-US" b="0" dirty="0" smtClean="0"/>
              <a:t>VAT </a:t>
            </a:r>
            <a:r>
              <a:rPr lang="en-US" b="0" dirty="0" smtClean="0"/>
              <a:t>forms.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572264235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ask the vendor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855133"/>
            <a:ext cx="7772400" cy="49953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u="sng" dirty="0">
                <a:cs typeface="Times New Roman" pitchFamily="18" charset="0"/>
              </a:rPr>
              <a:t>NF1 and NF 2</a:t>
            </a:r>
          </a:p>
          <a:p>
            <a:pPr marL="0" indent="0">
              <a:buNone/>
            </a:pPr>
            <a:r>
              <a:rPr lang="en-US" sz="2200" dirty="0">
                <a:cs typeface="Times New Roman" pitchFamily="18" charset="0"/>
              </a:rPr>
              <a:t>    Vendors participation is voluntary-Not required to accept the VAT forms</a:t>
            </a:r>
            <a:r>
              <a:rPr lang="en-US" sz="2200" dirty="0" smtClean="0"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200" dirty="0" smtClean="0">
                <a:cs typeface="Times New Roman" pitchFamily="18" charset="0"/>
              </a:rPr>
              <a:t>        </a:t>
            </a:r>
            <a:r>
              <a:rPr lang="en-US" dirty="0">
                <a:cs typeface="Times New Roman" pitchFamily="18" charset="0"/>
              </a:rPr>
              <a:t>NF1 VAT Form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cs typeface="Times New Roman" pitchFamily="18" charset="0"/>
              </a:rPr>
              <a:t>Ask vendor “Do you accept  the VAT Form” </a:t>
            </a:r>
            <a:r>
              <a:rPr lang="en-US" u="sng" dirty="0">
                <a:cs typeface="Times New Roman" pitchFamily="18" charset="0"/>
              </a:rPr>
              <a:t>before</a:t>
            </a:r>
            <a:r>
              <a:rPr lang="en-US" dirty="0">
                <a:cs typeface="Times New Roman" pitchFamily="18" charset="0"/>
              </a:rPr>
              <a:t> you make purchase? 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cs typeface="Times New Roman" pitchFamily="18" charset="0"/>
              </a:rPr>
              <a:t> You </a:t>
            </a:r>
            <a:r>
              <a:rPr lang="en-US" b="1" dirty="0">
                <a:cs typeface="Times New Roman" pitchFamily="18" charset="0"/>
              </a:rPr>
              <a:t>MUST</a:t>
            </a:r>
            <a:r>
              <a:rPr lang="en-US" dirty="0">
                <a:cs typeface="Times New Roman" pitchFamily="18" charset="0"/>
              </a:rPr>
              <a:t> have a VAT form in hand at time of purchase or ordering a service. </a:t>
            </a:r>
            <a:r>
              <a:rPr lang="en-US" dirty="0" smtClean="0">
                <a:cs typeface="Times New Roman" pitchFamily="18" charset="0"/>
              </a:rPr>
              <a:t>(</a:t>
            </a:r>
            <a:r>
              <a:rPr lang="en-US" dirty="0">
                <a:cs typeface="Times New Roman" pitchFamily="18" charset="0"/>
              </a:rPr>
              <a:t>Paying is irrelevant) do not commit to vendor before obtaining </a:t>
            </a:r>
            <a:r>
              <a:rPr lang="en-US" dirty="0" smtClean="0">
                <a:cs typeface="Times New Roman" pitchFamily="18" charset="0"/>
              </a:rPr>
              <a:t>the </a:t>
            </a:r>
            <a:r>
              <a:rPr lang="en-US" dirty="0">
                <a:cs typeface="Times New Roman" pitchFamily="18" charset="0"/>
              </a:rPr>
              <a:t>VAT form).</a:t>
            </a:r>
          </a:p>
          <a:p>
            <a:pPr lvl="1"/>
            <a:endParaRPr lang="en-US" b="1" dirty="0">
              <a:cs typeface="Times New Roman" pitchFamily="18" charset="0"/>
            </a:endParaRPr>
          </a:p>
          <a:p>
            <a:pPr lvl="1"/>
            <a:r>
              <a:rPr lang="en-US" b="1" dirty="0">
                <a:cs typeface="Times New Roman" pitchFamily="18" charset="0"/>
              </a:rPr>
              <a:t>NF2 VAT Form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cs typeface="Times New Roman" pitchFamily="18" charset="0"/>
              </a:rPr>
              <a:t>Ask vendor if they accept a </a:t>
            </a:r>
            <a:r>
              <a:rPr lang="en-US" dirty="0" smtClean="0">
                <a:cs typeface="Times New Roman" pitchFamily="18" charset="0"/>
              </a:rPr>
              <a:t>VAT </a:t>
            </a:r>
            <a:r>
              <a:rPr lang="en-US" dirty="0">
                <a:cs typeface="Times New Roman" pitchFamily="18" charset="0"/>
              </a:rPr>
              <a:t>Form and a cashier’s check.</a:t>
            </a:r>
            <a:endParaRPr lang="en-US" b="1" dirty="0"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en-US" dirty="0">
                <a:cs typeface="Times New Roman" pitchFamily="18" charset="0"/>
              </a:rPr>
              <a:t>Bring </a:t>
            </a:r>
            <a:r>
              <a:rPr lang="en-US" dirty="0" smtClean="0">
                <a:cs typeface="Times New Roman" pitchFamily="18" charset="0"/>
              </a:rPr>
              <a:t>quote/cost </a:t>
            </a:r>
            <a:r>
              <a:rPr lang="en-US" dirty="0">
                <a:cs typeface="Times New Roman" pitchFamily="18" charset="0"/>
              </a:rPr>
              <a:t>estimate to the </a:t>
            </a:r>
            <a:r>
              <a:rPr lang="en-US" dirty="0" smtClean="0">
                <a:cs typeface="Times New Roman" pitchFamily="18" charset="0"/>
              </a:rPr>
              <a:t>VAT </a:t>
            </a:r>
            <a:r>
              <a:rPr lang="en-US" dirty="0">
                <a:cs typeface="Times New Roman" pitchFamily="18" charset="0"/>
              </a:rPr>
              <a:t>office to insure it is correct before purchasing the cashier’s check</a:t>
            </a:r>
            <a:r>
              <a:rPr lang="en-US" dirty="0" smtClean="0">
                <a:cs typeface="Times New Roman" pitchFamily="18" charset="0"/>
              </a:rPr>
              <a:t>.</a:t>
            </a:r>
          </a:p>
          <a:p>
            <a:pPr lvl="1">
              <a:buFont typeface="Arial" charset="0"/>
              <a:buChar char="•"/>
            </a:pPr>
            <a:endParaRPr lang="en-US" b="1" dirty="0"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en-US" b="1" u="sng" dirty="0">
                <a:cs typeface="Times New Roman" pitchFamily="18" charset="0"/>
              </a:rPr>
              <a:t>Do not obligate </a:t>
            </a:r>
            <a:r>
              <a:rPr lang="en-US" dirty="0">
                <a:cs typeface="Times New Roman" pitchFamily="18" charset="0"/>
              </a:rPr>
              <a:t>“ A quote” </a:t>
            </a:r>
            <a:r>
              <a:rPr lang="en-US" dirty="0" smtClean="0">
                <a:cs typeface="Times New Roman" pitchFamily="18" charset="0"/>
              </a:rPr>
              <a:t>(</a:t>
            </a:r>
            <a:r>
              <a:rPr lang="en-US" dirty="0" err="1" smtClean="0">
                <a:cs typeface="Times New Roman" pitchFamily="18" charset="0"/>
              </a:rPr>
              <a:t>angebote</a:t>
            </a:r>
            <a:r>
              <a:rPr lang="en-US" dirty="0" smtClean="0">
                <a:cs typeface="Times New Roman" pitchFamily="18" charset="0"/>
              </a:rPr>
              <a:t>) </a:t>
            </a:r>
            <a:r>
              <a:rPr lang="en-US" dirty="0">
                <a:cs typeface="Times New Roman" pitchFamily="18" charset="0"/>
              </a:rPr>
              <a:t>is needed along with a cashiers check. The only means of payment is </a:t>
            </a:r>
            <a:r>
              <a:rPr lang="en-US" dirty="0" smtClean="0">
                <a:cs typeface="Times New Roman" pitchFamily="18" charset="0"/>
              </a:rPr>
              <a:t>“cashier’s check </a:t>
            </a:r>
            <a:r>
              <a:rPr lang="en-US" dirty="0">
                <a:cs typeface="Times New Roman" pitchFamily="18" charset="0"/>
              </a:rPr>
              <a:t>or </a:t>
            </a:r>
            <a:r>
              <a:rPr lang="en-US" dirty="0" smtClean="0">
                <a:cs typeface="Times New Roman" pitchFamily="18" charset="0"/>
              </a:rPr>
              <a:t>loan </a:t>
            </a:r>
            <a:r>
              <a:rPr lang="en-US" dirty="0">
                <a:cs typeface="Times New Roman" pitchFamily="18" charset="0"/>
              </a:rPr>
              <a:t>approval</a:t>
            </a:r>
            <a:r>
              <a:rPr lang="en-US" dirty="0" smtClean="0">
                <a:cs typeface="Times New Roman" pitchFamily="18" charset="0"/>
              </a:rPr>
              <a:t>.” </a:t>
            </a:r>
            <a:endParaRPr lang="en-US" dirty="0"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1524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4035"/>
            <a:ext cx="7955280" cy="867930"/>
          </a:xfrm>
        </p:spPr>
        <p:txBody>
          <a:bodyPr/>
          <a:lstStyle/>
          <a:p>
            <a:r>
              <a:rPr lang="en-US" dirty="0"/>
              <a:t>ITEMS THAT CAN NOT BE PURCHASED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971965"/>
            <a:ext cx="7772400" cy="5147676"/>
          </a:xfrm>
        </p:spPr>
        <p:txBody>
          <a:bodyPr>
            <a:normAutofit/>
          </a:bodyPr>
          <a:lstStyle/>
          <a:p>
            <a:pPr lvl="1">
              <a:buFont typeface="Arial" charset="0"/>
              <a:buChar char="•"/>
            </a:pPr>
            <a:r>
              <a:rPr lang="en-US" sz="2000" dirty="0">
                <a:cs typeface="Times New Roman" pitchFamily="18" charset="0"/>
              </a:rPr>
              <a:t>Not ALL purchases are tax relief authorized</a:t>
            </a:r>
            <a:r>
              <a:rPr lang="en-US" sz="2000" dirty="0" smtClean="0">
                <a:cs typeface="Times New Roman" pitchFamily="18" charset="0"/>
              </a:rPr>
              <a:t>:</a:t>
            </a:r>
            <a:endParaRPr lang="en-US" dirty="0"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en-US" sz="2000" dirty="0">
                <a:cs typeface="Times New Roman" pitchFamily="18" charset="0"/>
              </a:rPr>
              <a:t> Home </a:t>
            </a:r>
            <a:r>
              <a:rPr lang="en-US" sz="2000" dirty="0" smtClean="0">
                <a:cs typeface="Times New Roman" pitchFamily="18" charset="0"/>
              </a:rPr>
              <a:t>improvement</a:t>
            </a:r>
            <a:r>
              <a:rPr lang="en-US" sz="2000" dirty="0">
                <a:cs typeface="Times New Roman" pitchFamily="18" charset="0"/>
              </a:rPr>
              <a:t>, </a:t>
            </a:r>
            <a:r>
              <a:rPr lang="en-US" sz="2000" dirty="0" smtClean="0">
                <a:cs typeface="Times New Roman" pitchFamily="18" charset="0"/>
              </a:rPr>
              <a:t>renovations </a:t>
            </a:r>
            <a:r>
              <a:rPr lang="en-US" sz="2000" dirty="0">
                <a:cs typeface="Times New Roman" pitchFamily="18" charset="0"/>
              </a:rPr>
              <a:t>and some </a:t>
            </a:r>
            <a:r>
              <a:rPr lang="en-US" sz="2000" dirty="0" smtClean="0">
                <a:cs typeface="Times New Roman" pitchFamily="18" charset="0"/>
              </a:rPr>
              <a:t>home repairs “Require </a:t>
            </a:r>
            <a:r>
              <a:rPr lang="en-US" sz="2000" dirty="0">
                <a:cs typeface="Times New Roman" pitchFamily="18" charset="0"/>
              </a:rPr>
              <a:t>prior IMCOM-Europe approval (€2500 or more)”. </a:t>
            </a:r>
          </a:p>
          <a:p>
            <a:pPr lvl="1">
              <a:buFont typeface="Arial" charset="0"/>
              <a:buChar char="•"/>
            </a:pPr>
            <a:r>
              <a:rPr lang="en-US" sz="2000" dirty="0" smtClean="0">
                <a:cs typeface="Times New Roman" pitchFamily="18" charset="0"/>
              </a:rPr>
              <a:t>Please </a:t>
            </a:r>
            <a:r>
              <a:rPr lang="en-US" sz="2000" dirty="0">
                <a:cs typeface="Times New Roman" pitchFamily="18" charset="0"/>
              </a:rPr>
              <a:t>ask VAT Office for prior guidance on purchases €2499.99 or </a:t>
            </a:r>
            <a:r>
              <a:rPr lang="en-US" sz="2000" dirty="0" smtClean="0">
                <a:cs typeface="Times New Roman" pitchFamily="18" charset="0"/>
              </a:rPr>
              <a:t>less (to </a:t>
            </a:r>
            <a:r>
              <a:rPr lang="en-US" sz="2000" dirty="0">
                <a:cs typeface="Times New Roman" pitchFamily="18" charset="0"/>
              </a:rPr>
              <a:t>identify if it is authorized tax relief</a:t>
            </a:r>
            <a:r>
              <a:rPr lang="en-US" sz="2000" dirty="0" smtClean="0">
                <a:cs typeface="Times New Roman" pitchFamily="18" charset="0"/>
              </a:rPr>
              <a:t>).</a:t>
            </a:r>
            <a:endParaRPr lang="en-US" sz="2000" dirty="0"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en-US" sz="2000" dirty="0">
                <a:cs typeface="Times New Roman" pitchFamily="18" charset="0"/>
              </a:rPr>
              <a:t>Hardwood flooring.</a:t>
            </a:r>
          </a:p>
          <a:p>
            <a:pPr lvl="1">
              <a:buFont typeface="Arial" charset="0"/>
              <a:buChar char="•"/>
            </a:pPr>
            <a:r>
              <a:rPr lang="en-US" sz="2000" dirty="0">
                <a:cs typeface="Times New Roman" pitchFamily="18" charset="0"/>
              </a:rPr>
              <a:t>Tile.</a:t>
            </a:r>
          </a:p>
          <a:p>
            <a:pPr lvl="1">
              <a:buFont typeface="Arial" charset="0"/>
              <a:buChar char="•"/>
            </a:pPr>
            <a:r>
              <a:rPr lang="en-US" sz="2000" dirty="0">
                <a:cs typeface="Times New Roman" pitchFamily="18" charset="0"/>
              </a:rPr>
              <a:t>Windows/shutters.</a:t>
            </a:r>
          </a:p>
          <a:p>
            <a:pPr lvl="1">
              <a:buFont typeface="Arial" charset="0"/>
              <a:buChar char="•"/>
            </a:pPr>
            <a:r>
              <a:rPr lang="en-US" sz="2000" dirty="0">
                <a:cs typeface="Times New Roman" pitchFamily="18" charset="0"/>
              </a:rPr>
              <a:t>If you buy or sell property</a:t>
            </a:r>
            <a:r>
              <a:rPr lang="en-US" sz="2000" dirty="0" smtClean="0">
                <a:cs typeface="Times New Roman" pitchFamily="18" charset="0"/>
              </a:rPr>
              <a:t>.</a:t>
            </a:r>
            <a:endParaRPr lang="en-US" sz="2000" dirty="0"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en-US" sz="2000" dirty="0">
                <a:cs typeface="Times New Roman" pitchFamily="18" charset="0"/>
              </a:rPr>
              <a:t>Entering into long term contracts i.e. Fitness Clubs, Cell Phone contracts</a:t>
            </a:r>
            <a:r>
              <a:rPr lang="en-US" sz="2000" dirty="0" smtClean="0">
                <a:cs typeface="Times New Roman" pitchFamily="18" charset="0"/>
              </a:rPr>
              <a:t>, Internet contracts.      </a:t>
            </a:r>
            <a:endParaRPr lang="en-US" sz="2000" dirty="0">
              <a:cs typeface="Times New Roman" pitchFamily="18" charset="0"/>
            </a:endParaRPr>
          </a:p>
          <a:p>
            <a:pPr lvl="1"/>
            <a:r>
              <a:rPr lang="en-US" sz="2000" dirty="0">
                <a:cs typeface="Times New Roman" pitchFamily="18" charset="0"/>
              </a:rPr>
              <a:t> Rentals etc..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75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4035"/>
            <a:ext cx="7955280" cy="867930"/>
          </a:xfrm>
        </p:spPr>
        <p:txBody>
          <a:bodyPr/>
          <a:lstStyle/>
          <a:p>
            <a:r>
              <a:rPr lang="en-US" dirty="0" smtClean="0"/>
              <a:t>IMPORTANT VAT </a:t>
            </a:r>
            <a:r>
              <a:rPr lang="en-US" dirty="0"/>
              <a:t>INFORMATION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711257"/>
            <a:ext cx="7772400" cy="5096876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Arial" panose="020B0604020202020204" pitchFamily="34" charset="0"/>
              <a:buChar char="•"/>
            </a:pPr>
            <a:endParaRPr lang="en-US" dirty="0" smtClean="0">
              <a:cs typeface="Times New Roman" pitchFamily="18" charset="0"/>
            </a:endParaRP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2100" b="0" dirty="0" smtClean="0">
                <a:cs typeface="Times New Roman" pitchFamily="18" charset="0"/>
              </a:rPr>
              <a:t>VAT </a:t>
            </a:r>
            <a:r>
              <a:rPr lang="en-US" sz="2100" b="0" dirty="0">
                <a:cs typeface="Times New Roman" pitchFamily="18" charset="0"/>
              </a:rPr>
              <a:t>Forms are used per purchase NOT per item</a:t>
            </a:r>
            <a:r>
              <a:rPr lang="en-US" sz="2100" b="0" dirty="0" smtClean="0">
                <a:cs typeface="Times New Roman" pitchFamily="18" charset="0"/>
              </a:rPr>
              <a:t>.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2100" b="0" dirty="0" smtClean="0">
                <a:cs typeface="Times New Roman" pitchFamily="18" charset="0"/>
              </a:rPr>
              <a:t>VAT </a:t>
            </a:r>
            <a:r>
              <a:rPr lang="en-US" sz="2100" b="0" dirty="0">
                <a:cs typeface="Times New Roman" pitchFamily="18" charset="0"/>
              </a:rPr>
              <a:t>Forms are only valid in Germany</a:t>
            </a:r>
            <a:r>
              <a:rPr lang="en-US" sz="2100" b="0" dirty="0" smtClean="0">
                <a:cs typeface="Times New Roman" pitchFamily="18" charset="0"/>
              </a:rPr>
              <a:t>.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2100" b="0" dirty="0" smtClean="0">
                <a:cs typeface="Times New Roman" pitchFamily="18" charset="0"/>
              </a:rPr>
              <a:t>General </a:t>
            </a:r>
            <a:r>
              <a:rPr lang="en-US" sz="2100" b="0" dirty="0">
                <a:cs typeface="Times New Roman" pitchFamily="18" charset="0"/>
              </a:rPr>
              <a:t>Rule: one VAT form, one vendor, same day (per household account).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2100" b="0" dirty="0">
                <a:cs typeface="Times New Roman" pitchFamily="18" charset="0"/>
              </a:rPr>
              <a:t>White copy must be turned into VAT </a:t>
            </a:r>
            <a:r>
              <a:rPr lang="en-US" sz="2100" b="0" dirty="0" smtClean="0">
                <a:cs typeface="Times New Roman" pitchFamily="18" charset="0"/>
              </a:rPr>
              <a:t>office or any CMR Mail Room-Look for the white drop off box marked VAT. </a:t>
            </a:r>
            <a:r>
              <a:rPr lang="en-US" sz="2100" b="0" dirty="0">
                <a:cs typeface="Times New Roman" pitchFamily="18" charset="0"/>
              </a:rPr>
              <a:t>(Keep your pink copy)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2100" b="0" dirty="0">
                <a:cs typeface="Times New Roman" pitchFamily="18" charset="0"/>
              </a:rPr>
              <a:t>VAT office is not responsible for lost forms.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2100" b="0" dirty="0">
                <a:cs typeface="Times New Roman" pitchFamily="18" charset="0"/>
              </a:rPr>
              <a:t>If you are staying in German hotel or renting car (you </a:t>
            </a:r>
            <a:r>
              <a:rPr lang="en-US" sz="2100" b="0" dirty="0" smtClean="0">
                <a:cs typeface="Times New Roman" pitchFamily="18" charset="0"/>
              </a:rPr>
              <a:t>have only </a:t>
            </a:r>
            <a:r>
              <a:rPr lang="en-US" sz="2100" b="0" dirty="0">
                <a:cs typeface="Times New Roman" pitchFamily="18" charset="0"/>
              </a:rPr>
              <a:t>7 days from arrival to sign up and obtain VAT forms to use retroactively</a:t>
            </a:r>
            <a:r>
              <a:rPr lang="en-US" sz="2100" b="0" dirty="0" smtClean="0">
                <a:cs typeface="Times New Roman" pitchFamily="18" charset="0"/>
              </a:rPr>
              <a:t>). * No exception of policy</a:t>
            </a:r>
            <a:endParaRPr lang="en-US" sz="2100" b="0" dirty="0">
              <a:cs typeface="Times New Roman" pitchFamily="18" charset="0"/>
            </a:endParaRP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2100" b="0" dirty="0" smtClean="0">
                <a:cs typeface="Times New Roman" pitchFamily="18" charset="0"/>
              </a:rPr>
              <a:t>German </a:t>
            </a:r>
            <a:r>
              <a:rPr lang="en-US" sz="2100" b="0" dirty="0">
                <a:cs typeface="Times New Roman" pitchFamily="18" charset="0"/>
              </a:rPr>
              <a:t>vendors are not experts on VAT program-</a:t>
            </a:r>
            <a:r>
              <a:rPr lang="en-US" sz="2100" b="0" u="sng" dirty="0">
                <a:cs typeface="Times New Roman" pitchFamily="18" charset="0"/>
              </a:rPr>
              <a:t>VAT customer is responsible to know the rules of how to use the forms</a:t>
            </a:r>
            <a:r>
              <a:rPr lang="en-US" sz="2100" b="0" u="sng" dirty="0" smtClean="0">
                <a:cs typeface="Times New Roman" pitchFamily="18" charset="0"/>
              </a:rPr>
              <a:t>. Ask the VAT Office if you are unsure!!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2100" b="0" dirty="0">
                <a:cs typeface="Times New Roman" pitchFamily="18" charset="0"/>
              </a:rPr>
              <a:t>VAT forms have an expiration date of two years from date of issuance. </a:t>
            </a:r>
            <a:r>
              <a:rPr lang="en-US" sz="2100" b="0" dirty="0" smtClean="0">
                <a:cs typeface="Times New Roman" pitchFamily="18" charset="0"/>
              </a:rPr>
              <a:t>The forms </a:t>
            </a:r>
            <a:r>
              <a:rPr lang="en-US" sz="2100" b="0" dirty="0">
                <a:cs typeface="Times New Roman" pitchFamily="18" charset="0"/>
              </a:rPr>
              <a:t>can not be used if expired!!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2100" b="0" dirty="0" smtClean="0">
                <a:cs typeface="Times New Roman" pitchFamily="18" charset="0"/>
              </a:rPr>
              <a:t>Any </a:t>
            </a:r>
            <a:r>
              <a:rPr lang="en-US" sz="2100" b="0" dirty="0">
                <a:cs typeface="Times New Roman" pitchFamily="18" charset="0"/>
              </a:rPr>
              <a:t>unused or expired VAT forms MUST be turned in to the VAT Office (All VAT forms must be accounted for).</a:t>
            </a:r>
          </a:p>
          <a:p>
            <a:endParaRPr lang="en-US" sz="2100" b="0" dirty="0"/>
          </a:p>
        </p:txBody>
      </p:sp>
    </p:spTree>
    <p:extLst>
      <p:ext uri="{BB962C8B-B14F-4D97-AF65-F5344CB8AC3E}">
        <p14:creationId xmlns:p14="http://schemas.microsoft.com/office/powerpoint/2010/main" val="6564676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213337"/>
            <a:ext cx="7772400" cy="4560929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800" u="sng" dirty="0" smtClean="0"/>
              <a:t>Panzer VAT </a:t>
            </a:r>
            <a:r>
              <a:rPr lang="en-US" sz="2800" u="sng" dirty="0"/>
              <a:t>Office</a:t>
            </a:r>
          </a:p>
          <a:p>
            <a:pPr algn="ctr">
              <a:buFontTx/>
              <a:buNone/>
            </a:pPr>
            <a:r>
              <a:rPr lang="en-US" sz="2800" dirty="0"/>
              <a:t>Panzer Kaserne Bldg. 2915 3rd Floor RM 324</a:t>
            </a:r>
          </a:p>
          <a:p>
            <a:pPr algn="ctr">
              <a:buFontTx/>
              <a:buNone/>
            </a:pPr>
            <a:r>
              <a:rPr lang="en-US" sz="2800" dirty="0"/>
              <a:t>DSN </a:t>
            </a:r>
            <a:r>
              <a:rPr lang="en-US" sz="2800" dirty="0" smtClean="0"/>
              <a:t>596-3368 or 431-3368</a:t>
            </a:r>
            <a:endParaRPr lang="en-US" sz="2800" dirty="0"/>
          </a:p>
          <a:p>
            <a:pPr algn="ctr">
              <a:buFontTx/>
              <a:buNone/>
            </a:pPr>
            <a:r>
              <a:rPr lang="en-US" sz="2800" dirty="0"/>
              <a:t>Civilian </a:t>
            </a:r>
            <a:r>
              <a:rPr lang="en-US" sz="2800" dirty="0" smtClean="0"/>
              <a:t>09641-70-3368 or 07031-15-3368 </a:t>
            </a:r>
            <a:endParaRPr lang="en-US" sz="2800" dirty="0"/>
          </a:p>
          <a:p>
            <a:pPr algn="ctr">
              <a:buFontTx/>
              <a:buNone/>
            </a:pPr>
            <a:r>
              <a:rPr lang="en-US" sz="2800" u="sng" dirty="0"/>
              <a:t>Hours</a:t>
            </a:r>
          </a:p>
          <a:p>
            <a:pPr algn="ctr">
              <a:buFontTx/>
              <a:buNone/>
            </a:pPr>
            <a:r>
              <a:rPr lang="en-US" sz="2800" dirty="0"/>
              <a:t>Monday – </a:t>
            </a:r>
            <a:r>
              <a:rPr lang="en-US" sz="2800" dirty="0" smtClean="0"/>
              <a:t>Friday </a:t>
            </a:r>
            <a:r>
              <a:rPr lang="en-US" sz="2800" dirty="0" smtClean="0"/>
              <a:t>10 a.m. – 5 p.m.</a:t>
            </a:r>
            <a:endParaRPr lang="en-US" sz="2800" dirty="0"/>
          </a:p>
          <a:p>
            <a:pPr algn="ctr">
              <a:buFontTx/>
              <a:buNone/>
            </a:pPr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www.stuttgart.armymwr.com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6341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711256"/>
            <a:ext cx="7772400" cy="5284191"/>
          </a:xfrm>
        </p:spPr>
        <p:txBody>
          <a:bodyPr>
            <a:normAutofit fontScale="55000" lnSpcReduction="20000"/>
          </a:bodyPr>
          <a:lstStyle/>
          <a:p>
            <a:pPr algn="ctr">
              <a:buFontTx/>
              <a:buNone/>
            </a:pPr>
            <a:r>
              <a:rPr lang="en-US" sz="5100" dirty="0"/>
              <a:t> Utility Tax Avoidance Program</a:t>
            </a:r>
          </a:p>
          <a:p>
            <a:pPr algn="ctr">
              <a:buFontTx/>
              <a:buNone/>
            </a:pPr>
            <a:endParaRPr lang="en-US" sz="20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3200" dirty="0"/>
              <a:t>UTAP Program = Contract between Garrison and Utility Company to </a:t>
            </a:r>
            <a:endParaRPr lang="en-US" sz="32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n-US" sz="3200" dirty="0" smtClean="0"/>
              <a:t>provide </a:t>
            </a:r>
            <a:r>
              <a:rPr lang="en-US" sz="3200" dirty="0"/>
              <a:t>tax free </a:t>
            </a:r>
            <a:r>
              <a:rPr lang="en-US" sz="3200" dirty="0" smtClean="0"/>
              <a:t>utilities (Electricity/Gas/Water). </a:t>
            </a:r>
            <a:endParaRPr lang="en-US" sz="3200" dirty="0"/>
          </a:p>
          <a:p>
            <a:pPr marL="0" indent="0">
              <a:lnSpc>
                <a:spcPct val="80000"/>
              </a:lnSpc>
              <a:buNone/>
            </a:pPr>
            <a:endParaRPr lang="en-US" sz="32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2900" dirty="0"/>
              <a:t>UTAP can assist with signing you up and explain the process.</a:t>
            </a:r>
          </a:p>
          <a:p>
            <a:pPr lvl="1">
              <a:lnSpc>
                <a:spcPct val="80000"/>
              </a:lnSpc>
            </a:pPr>
            <a:r>
              <a:rPr lang="en-US" sz="2900" dirty="0"/>
              <a:t>  </a:t>
            </a:r>
            <a:r>
              <a:rPr lang="en-US" sz="2900" dirty="0" smtClean="0"/>
              <a:t>Required steps and information needed to sign up:</a:t>
            </a:r>
          </a:p>
          <a:p>
            <a:pPr marL="339725" lvl="1" indent="0">
              <a:lnSpc>
                <a:spcPct val="80000"/>
              </a:lnSpc>
              <a:buNone/>
            </a:pPr>
            <a:endParaRPr lang="en-US" sz="2900" dirty="0" smtClean="0"/>
          </a:p>
          <a:p>
            <a:pPr lvl="1">
              <a:lnSpc>
                <a:spcPct val="80000"/>
              </a:lnSpc>
            </a:pPr>
            <a:r>
              <a:rPr lang="en-US" sz="2900" dirty="0" smtClean="0"/>
              <a:t>  </a:t>
            </a:r>
            <a:r>
              <a:rPr lang="en-US" sz="2900" dirty="0"/>
              <a:t>Do initial walk through with landlord.</a:t>
            </a:r>
          </a:p>
          <a:p>
            <a:pPr lvl="1">
              <a:lnSpc>
                <a:spcPct val="80000"/>
              </a:lnSpc>
            </a:pPr>
            <a:r>
              <a:rPr lang="en-US" sz="2900" dirty="0"/>
              <a:t>  </a:t>
            </a:r>
            <a:r>
              <a:rPr lang="en-US" sz="2900" dirty="0" smtClean="0"/>
              <a:t>Obtain initial meter reading(s).</a:t>
            </a:r>
          </a:p>
          <a:p>
            <a:pPr marL="339725" lvl="1" indent="0">
              <a:lnSpc>
                <a:spcPct val="80000"/>
              </a:lnSpc>
              <a:buNone/>
            </a:pPr>
            <a:endParaRPr lang="en-US" sz="2900" dirty="0"/>
          </a:p>
          <a:p>
            <a:pPr lvl="1">
              <a:lnSpc>
                <a:spcPct val="80000"/>
              </a:lnSpc>
            </a:pPr>
            <a:r>
              <a:rPr lang="en-US" sz="2900" dirty="0"/>
              <a:t>  Go to our website to complete the </a:t>
            </a:r>
            <a:r>
              <a:rPr lang="en-US" sz="2900" dirty="0" smtClean="0"/>
              <a:t>forms (or contact the UTAP Office for assistance). </a:t>
            </a:r>
            <a:endParaRPr lang="en-US" sz="2900" dirty="0"/>
          </a:p>
          <a:p>
            <a:pPr lvl="1">
              <a:lnSpc>
                <a:spcPct val="80000"/>
              </a:lnSpc>
            </a:pPr>
            <a:r>
              <a:rPr lang="en-US" sz="2900" dirty="0"/>
              <a:t>  </a:t>
            </a:r>
            <a:r>
              <a:rPr lang="en-US" sz="2900" dirty="0" smtClean="0"/>
              <a:t>Bring a copy of rental agreement.</a:t>
            </a:r>
          </a:p>
          <a:p>
            <a:pPr lvl="1">
              <a:lnSpc>
                <a:spcPct val="80000"/>
              </a:lnSpc>
            </a:pPr>
            <a:r>
              <a:rPr lang="en-US" sz="2900" dirty="0" smtClean="0"/>
              <a:t>  Copy of orders (where applicable) </a:t>
            </a:r>
            <a:endParaRPr lang="en-US" sz="2900" dirty="0"/>
          </a:p>
          <a:p>
            <a:pPr lvl="1">
              <a:lnSpc>
                <a:spcPct val="80000"/>
              </a:lnSpc>
            </a:pPr>
            <a:r>
              <a:rPr lang="en-US" sz="2900" dirty="0"/>
              <a:t>  $99 Signup fee to enroll</a:t>
            </a:r>
            <a:r>
              <a:rPr lang="en-US" sz="2900" dirty="0" smtClean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2900" dirty="0" smtClean="0"/>
              <a:t>  Note: Contractors must also bring in a valid NATO-SOFA Card and ID Card. </a:t>
            </a:r>
          </a:p>
          <a:p>
            <a:pPr lvl="1">
              <a:lnSpc>
                <a:spcPct val="80000"/>
              </a:lnSpc>
            </a:pPr>
            <a:endParaRPr lang="en-US" sz="2900" dirty="0"/>
          </a:p>
          <a:p>
            <a:pPr lvl="1">
              <a:lnSpc>
                <a:spcPct val="80000"/>
              </a:lnSpc>
            </a:pPr>
            <a:r>
              <a:rPr lang="en-US" sz="2900" dirty="0" smtClean="0"/>
              <a:t>Call 596-3452,3453</a:t>
            </a:r>
            <a:r>
              <a:rPr lang="en-US" sz="2900" dirty="0"/>
              <a:t>, or 3366 </a:t>
            </a:r>
            <a:r>
              <a:rPr lang="en-US" sz="2900" dirty="0" smtClean="0"/>
              <a:t> or civ 09641-70-596-3452/3453 or 3366 </a:t>
            </a:r>
            <a:r>
              <a:rPr lang="en-US" sz="2900" dirty="0" smtClean="0"/>
              <a:t>for</a:t>
            </a:r>
            <a:br>
              <a:rPr lang="en-US" sz="2900" dirty="0" smtClean="0"/>
            </a:br>
            <a:r>
              <a:rPr lang="en-US" sz="2900" dirty="0" smtClean="0"/>
              <a:t>further </a:t>
            </a:r>
            <a:r>
              <a:rPr lang="en-US" sz="2900" dirty="0" smtClean="0"/>
              <a:t>guidance.</a:t>
            </a:r>
          </a:p>
          <a:p>
            <a:pPr lvl="1">
              <a:lnSpc>
                <a:spcPct val="80000"/>
              </a:lnSpc>
            </a:pPr>
            <a:r>
              <a:rPr lang="en-US" sz="2900" dirty="0" smtClean="0"/>
              <a:t>By appointment only (Please call </a:t>
            </a:r>
            <a:r>
              <a:rPr lang="en-US" sz="2900" dirty="0" smtClean="0"/>
              <a:t>ahead, 7:30 a.m. – 4:30 p.m.).</a:t>
            </a:r>
            <a:endParaRPr lang="en-US" sz="2900" dirty="0"/>
          </a:p>
          <a:p>
            <a:pPr lvl="1">
              <a:lnSpc>
                <a:spcPct val="80000"/>
              </a:lnSpc>
            </a:pPr>
            <a:r>
              <a:rPr lang="en-US" sz="2900" dirty="0">
                <a:hlinkClick r:id="rId2"/>
              </a:rPr>
              <a:t>http://www.stuttgart.armymwr.com</a:t>
            </a:r>
            <a:endParaRPr lang="en-US" sz="2900" dirty="0"/>
          </a:p>
          <a:p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8677085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C Theme">
  <a:themeElements>
    <a:clrScheme name="AMC Branding">
      <a:dk1>
        <a:sysClr val="windowText" lastClr="000000"/>
      </a:dk1>
      <a:lt1>
        <a:sysClr val="window" lastClr="FFFFFF"/>
      </a:lt1>
      <a:dk2>
        <a:srgbClr val="525349"/>
      </a:dk2>
      <a:lt2>
        <a:srgbClr val="7F7F73"/>
      </a:lt2>
      <a:accent1>
        <a:srgbClr val="B8B09C"/>
      </a:accent1>
      <a:accent2>
        <a:srgbClr val="DE1F27"/>
      </a:accent2>
      <a:accent3>
        <a:srgbClr val="214292"/>
      </a:accent3>
      <a:accent4>
        <a:srgbClr val="FFC425"/>
      </a:accent4>
      <a:accent5>
        <a:srgbClr val="F26522"/>
      </a:accent5>
      <a:accent6>
        <a:srgbClr val="70AD47"/>
      </a:accent6>
      <a:hlink>
        <a:srgbClr val="0563C1"/>
      </a:hlink>
      <a:folHlink>
        <a:srgbClr val="7F3F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264E6EEB9B08439C4CAF57A8376C4E" ma:contentTypeVersion="4" ma:contentTypeDescription="Create a new document." ma:contentTypeScope="" ma:versionID="c80006d61f072a43fd67767b0c42b134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894058c2a45bc2b97db111a5699d744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tns:customPropertyEditors xmlns:tns="http://schemas.microsoft.com/office/2006/customDocumentInformationPanel">
  <tns:showOnOpen>false</tns:showOnOpen>
  <tns:defaultPropertyEditorNamespace>Standard properties</tns:defaultPropertyEditorNamespace>
</tns:customPropertyEdito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C6486FF-65CB-499E-AA83-1D0A1646FE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4D283E-A245-4FC2-8B74-A890E25CA2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9B490E-0250-4FC5-A478-10AD24AAD525}">
  <ds:schemaRefs>
    <ds:schemaRef ds:uri="http://schemas.microsoft.com/office/2006/customDocumentInformationPanel"/>
  </ds:schemaRefs>
</ds:datastoreItem>
</file>

<file path=customXml/itemProps4.xml><?xml version="1.0" encoding="utf-8"?>
<ds:datastoreItem xmlns:ds="http://schemas.openxmlformats.org/officeDocument/2006/customXml" ds:itemID="{EE87DDFF-D288-43B3-9099-279B39DE6806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3388</TotalTime>
  <Words>841</Words>
  <Application>Microsoft Office PowerPoint</Application>
  <PresentationFormat>On-screen Show (4:3)</PresentationFormat>
  <Paragraphs>93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MSC Theme</vt:lpstr>
      <vt:lpstr>Panzer Tax Relief Office VAT &amp; UTAP</vt:lpstr>
      <vt:lpstr>VAT</vt:lpstr>
      <vt:lpstr>VAT Savings</vt:lpstr>
      <vt:lpstr>Pre-Order NF1 VAT forms (Under €2500)</vt:lpstr>
      <vt:lpstr>What to ask the vendor</vt:lpstr>
      <vt:lpstr>ITEMS THAT CAN NOT BE PURCHASED </vt:lpstr>
      <vt:lpstr>IMPORTANT VAT INFORMATION </vt:lpstr>
      <vt:lpstr>CONTACT INFORMATION</vt:lpstr>
      <vt:lpstr>UTAP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AMC PowerPoint Presentation Template</dc:title>
  <dc:subject>Presentation</dc:subject>
  <dc:creator>Jones, Mark S CTR AMC</dc:creator>
  <cp:lastModifiedBy>Mancillas, Danielle M NAF USARMY IMCOM EUROPE (US)</cp:lastModifiedBy>
  <cp:revision>116</cp:revision>
  <cp:lastPrinted>2019-07-25T15:30:01Z</cp:lastPrinted>
  <dcterms:created xsi:type="dcterms:W3CDTF">2017-05-18T14:22:46Z</dcterms:created>
  <dcterms:modified xsi:type="dcterms:W3CDTF">2020-06-03T12:22:35Z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0x01010072264E6EEB9B08439C4CAF57A8376C4E</vt:lpwstr>
  </property>
</Properties>
</file>