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5" r:id="rId5"/>
  </p:sldMasterIdLst>
  <p:notesMasterIdLst>
    <p:notesMasterId r:id="rId17"/>
  </p:notesMasterIdLst>
  <p:sldIdLst>
    <p:sldId id="264" r:id="rId6"/>
    <p:sldId id="269" r:id="rId7"/>
    <p:sldId id="265" r:id="rId8"/>
    <p:sldId id="287" r:id="rId9"/>
    <p:sldId id="288" r:id="rId10"/>
    <p:sldId id="289" r:id="rId11"/>
    <p:sldId id="282" r:id="rId12"/>
    <p:sldId id="283" r:id="rId13"/>
    <p:sldId id="290" r:id="rId14"/>
    <p:sldId id="291" r:id="rId15"/>
    <p:sldId id="285" r:id="rId16"/>
  </p:sldIdLst>
  <p:sldSz cx="9144000" cy="6858000" type="screen4x3"/>
  <p:notesSz cx="70104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274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920" y="8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46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3408"/>
          </a:xfrm>
          <a:prstGeom prst="rect">
            <a:avLst/>
          </a:prstGeom>
        </p:spPr>
        <p:txBody>
          <a:bodyPr vert="horz" lIns="92829" tIns="46415" rIns="92829" bIns="46415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0"/>
            <a:ext cx="3037840" cy="463408"/>
          </a:xfrm>
          <a:prstGeom prst="rect">
            <a:avLst/>
          </a:prstGeom>
        </p:spPr>
        <p:txBody>
          <a:bodyPr vert="horz" lIns="92829" tIns="46415" rIns="92829" bIns="46415" rtlCol="0"/>
          <a:lstStyle>
            <a:lvl1pPr algn="r">
              <a:defRPr sz="1200"/>
            </a:lvl1pPr>
          </a:lstStyle>
          <a:p>
            <a:fld id="{C1E4B8CC-50C6-460D-A937-1D42699A48E1}" type="datetimeFigureOut">
              <a:rPr lang="en-US" smtClean="0"/>
              <a:t>6/3/2020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27163" y="1154113"/>
            <a:ext cx="4156075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29" tIns="46415" rIns="92829" bIns="46415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44861"/>
            <a:ext cx="5608320" cy="3636704"/>
          </a:xfrm>
          <a:prstGeom prst="rect">
            <a:avLst/>
          </a:prstGeom>
        </p:spPr>
        <p:txBody>
          <a:bodyPr vert="horz" lIns="92829" tIns="46415" rIns="92829" bIns="46415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37840" cy="463407"/>
          </a:xfrm>
          <a:prstGeom prst="rect">
            <a:avLst/>
          </a:prstGeom>
        </p:spPr>
        <p:txBody>
          <a:bodyPr vert="horz" lIns="92829" tIns="46415" rIns="92829" bIns="46415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772669"/>
            <a:ext cx="3037840" cy="463407"/>
          </a:xfrm>
          <a:prstGeom prst="rect">
            <a:avLst/>
          </a:prstGeom>
        </p:spPr>
        <p:txBody>
          <a:bodyPr vert="horz" lIns="92829" tIns="46415" rIns="92829" bIns="46415" rtlCol="0" anchor="b"/>
          <a:lstStyle>
            <a:lvl1pPr algn="r">
              <a:defRPr sz="1200"/>
            </a:lvl1pPr>
          </a:lstStyle>
          <a:p>
            <a:fld id="{13AFE1A4-0A45-453D-A823-FBDE329F22D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14853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FE1A4-0A45-453D-A823-FBDE329F22DD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2410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SC Title Slide">
    <p:bg>
      <p:bgPr>
        <a:gradFill>
          <a:gsLst>
            <a:gs pos="0">
              <a:srgbClr val="7F7F73">
                <a:lumMod val="5000"/>
                <a:lumOff val="95000"/>
              </a:srgbClr>
            </a:gs>
            <a:gs pos="74000">
              <a:srgbClr val="7F7F73"/>
            </a:gs>
            <a:gs pos="83000">
              <a:srgbClr val="7F7F73"/>
            </a:gs>
            <a:gs pos="100000">
              <a:srgbClr val="7F7F73">
                <a:lumMod val="50000"/>
                <a:lumOff val="50000"/>
              </a:srgbClr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476875"/>
          </a:xfrm>
          <a:prstGeom prst="rect">
            <a:avLst/>
          </a:prstGeom>
        </p:spPr>
      </p:pic>
      <p:pic>
        <p:nvPicPr>
          <p:cNvPr id="6" name="LowerBar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95700"/>
            <a:ext cx="9144000" cy="31623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1744" y="5863173"/>
            <a:ext cx="7155611" cy="332399"/>
          </a:xfrm>
        </p:spPr>
        <p:txBody>
          <a:bodyPr wrap="square" lIns="0" tIns="0" rIns="0" bIns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 lang="en-US" sz="2400" b="0" kern="12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1744" y="5366881"/>
            <a:ext cx="7155611" cy="484748"/>
          </a:xfrm>
        </p:spPr>
        <p:txBody>
          <a:bodyPr wrap="square" lIns="0" tIns="0" rIns="0" bIns="0" anchor="t" anchorCtr="0">
            <a:sp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500" b="1" kern="1200" dirty="0">
                <a:solidFill>
                  <a:schemeClr val="bg1"/>
                </a:solidFill>
                <a:effectLst>
                  <a:outerShdw blurRad="88900" dist="38100" dir="3600000" algn="t" rotWithShape="0">
                    <a:prstClr val="black">
                      <a:alpha val="90000"/>
                    </a:prst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lv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7" name="ArmyLogo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44" y="0"/>
            <a:ext cx="1495425" cy="1857375"/>
          </a:xfrm>
          <a:prstGeom prst="rect">
            <a:avLst/>
          </a:prstGeom>
        </p:spPr>
      </p:pic>
      <p:sp>
        <p:nvSpPr>
          <p:cNvPr id="11" name="Classification Lower"/>
          <p:cNvSpPr txBox="1">
            <a:spLocks/>
          </p:cNvSpPr>
          <p:nvPr userDrawn="1"/>
        </p:nvSpPr>
        <p:spPr>
          <a:xfrm>
            <a:off x="0" y="6724790"/>
            <a:ext cx="8515350" cy="138499"/>
          </a:xfrm>
          <a:prstGeom prst="rect">
            <a:avLst/>
          </a:prstGeom>
        </p:spPr>
        <p:txBody>
          <a:bodyPr vert="horz" wrap="square" lIns="91440" tIns="0" rIns="0" bIns="0" rtlCol="0" anchor="t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900" b="1" dirty="0" smtClean="0"/>
              <a:t>UNCLASSIFIED</a:t>
            </a:r>
            <a:endParaRPr lang="en-US" sz="900" b="1" dirty="0"/>
          </a:p>
        </p:txBody>
      </p:sp>
      <p:sp>
        <p:nvSpPr>
          <p:cNvPr id="12" name="Classification Top"/>
          <p:cNvSpPr txBox="1">
            <a:spLocks/>
          </p:cNvSpPr>
          <p:nvPr userDrawn="1"/>
        </p:nvSpPr>
        <p:spPr>
          <a:xfrm>
            <a:off x="781050" y="0"/>
            <a:ext cx="7886700" cy="138499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b="1" dirty="0" smtClean="0">
                <a:solidFill>
                  <a:schemeClr val="bg1"/>
                </a:solidFill>
              </a:rPr>
              <a:t>UNCLASSIFIED//FOUO</a:t>
            </a:r>
            <a:endParaRPr lang="en-US" sz="900" b="1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8256" y="4089863"/>
            <a:ext cx="914433" cy="83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032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SC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15823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8754" y="2471681"/>
            <a:ext cx="7886700" cy="1421928"/>
          </a:xfrm>
        </p:spPr>
        <p:txBody>
          <a:bodyPr anchor="b"/>
          <a:lstStyle>
            <a:lvl1pPr>
              <a:defRPr sz="4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23771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MSC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0584"/>
            <a:ext cx="795528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28834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MSC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100584"/>
            <a:ext cx="795528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85155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MSC 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7" y="100584"/>
            <a:ext cx="795528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748576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MSC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4035"/>
            <a:ext cx="795528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859122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0584"/>
            <a:ext cx="795528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7252" y="6190488"/>
            <a:ext cx="8307388" cy="369332"/>
          </a:xfrm>
        </p:spPr>
        <p:txBody>
          <a:bodyPr vert="horz" wrap="square" lIns="182880" tIns="45720" rIns="91440" bIns="45720" rtlCol="0" anchor="t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i="1" smtClean="0">
                <a:solidFill>
                  <a:schemeClr val="tx1"/>
                </a:solidFill>
                <a:ea typeface="+mj-ea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>
              <a:spcBef>
                <a:spcPct val="0"/>
              </a:spcBef>
            </a:pPr>
            <a:r>
              <a:rPr lang="en-US" dirty="0" smtClean="0"/>
              <a:t>Click to add bumper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1982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MSC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0584"/>
            <a:ext cx="795528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14732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0584"/>
            <a:ext cx="777240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144468"/>
            <a:ext cx="7772400" cy="3657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836760" y="591864"/>
            <a:ext cx="7470627" cy="369332"/>
          </a:xfrm>
        </p:spPr>
        <p:txBody>
          <a:bodyPr vert="horz" wrap="square" lIns="182880" tIns="45720" rIns="91440" bIns="45720" rtlCol="0" anchor="t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i="1" smtClean="0">
                <a:solidFill>
                  <a:schemeClr val="tx1"/>
                </a:solidFill>
                <a:ea typeface="+mj-ea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>
              <a:spcBef>
                <a:spcPct val="0"/>
              </a:spcBef>
            </a:pPr>
            <a:r>
              <a:rPr lang="en-US" dirty="0" smtClean="0"/>
              <a:t>Click to add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14779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0584"/>
            <a:ext cx="777240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144468"/>
            <a:ext cx="7772400" cy="3657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7252" y="6193640"/>
            <a:ext cx="8307388" cy="369332"/>
          </a:xfrm>
        </p:spPr>
        <p:txBody>
          <a:bodyPr vert="horz" lIns="182880" tIns="45720" rIns="91440" bIns="45720" rtlCol="0" anchor="t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i="1" smtClean="0">
                <a:solidFill>
                  <a:schemeClr val="tx1"/>
                </a:solidFill>
                <a:ea typeface="+mj-ea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>
              <a:spcBef>
                <a:spcPct val="0"/>
              </a:spcBef>
            </a:pPr>
            <a:r>
              <a:rPr lang="en-US" dirty="0" smtClean="0"/>
              <a:t>Click to add bumper</a:t>
            </a:r>
            <a:endParaRPr lang="en-US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836760" y="591864"/>
            <a:ext cx="7470627" cy="369332"/>
          </a:xfrm>
        </p:spPr>
        <p:txBody>
          <a:bodyPr vert="horz" wrap="square" lIns="182880" tIns="45720" rIns="91440" bIns="45720" rtlCol="0" anchor="t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i="1" smtClean="0">
                <a:solidFill>
                  <a:schemeClr val="tx1"/>
                </a:solidFill>
                <a:ea typeface="+mj-ea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>
              <a:spcBef>
                <a:spcPct val="0"/>
              </a:spcBef>
            </a:pPr>
            <a:r>
              <a:rPr lang="en-US" dirty="0" smtClean="0"/>
              <a:t>Click to add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727863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, Subtitle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0584"/>
            <a:ext cx="777240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7252" y="6193640"/>
            <a:ext cx="8307388" cy="369332"/>
          </a:xfrm>
        </p:spPr>
        <p:txBody>
          <a:bodyPr vert="horz" lIns="182880" tIns="45720" rIns="91440" bIns="45720" rtlCol="0" anchor="t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i="1" smtClean="0">
                <a:solidFill>
                  <a:schemeClr val="tx1"/>
                </a:solidFill>
                <a:ea typeface="+mj-ea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>
              <a:spcBef>
                <a:spcPct val="0"/>
              </a:spcBef>
            </a:pPr>
            <a:r>
              <a:rPr lang="en-US" dirty="0" smtClean="0"/>
              <a:t>Click to add bumper</a:t>
            </a:r>
            <a:endParaRPr lang="en-US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836760" y="591864"/>
            <a:ext cx="7470627" cy="369332"/>
          </a:xfrm>
        </p:spPr>
        <p:txBody>
          <a:bodyPr vert="horz" wrap="square" lIns="182880" tIns="45720" rIns="91440" bIns="45720" rtlCol="0" anchor="t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i="1" smtClean="0">
                <a:solidFill>
                  <a:schemeClr val="tx1"/>
                </a:solidFill>
                <a:ea typeface="+mj-ea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>
              <a:spcBef>
                <a:spcPct val="0"/>
              </a:spcBef>
            </a:pPr>
            <a:r>
              <a:rPr lang="en-US" dirty="0" smtClean="0"/>
              <a:t>Click to add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92601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Title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0584"/>
            <a:ext cx="777240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7252" y="6193640"/>
            <a:ext cx="8307388" cy="369332"/>
          </a:xfrm>
        </p:spPr>
        <p:txBody>
          <a:bodyPr vert="horz" lIns="182880" tIns="45720" rIns="91440" bIns="45720" rtlCol="0" anchor="t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i="1" smtClean="0">
                <a:solidFill>
                  <a:schemeClr val="tx1"/>
                </a:solidFill>
                <a:ea typeface="+mj-ea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>
              <a:spcBef>
                <a:spcPct val="0"/>
              </a:spcBef>
            </a:pPr>
            <a:r>
              <a:rPr lang="en-US" dirty="0" smtClean="0"/>
              <a:t>Click to add bumper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05493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0584"/>
            <a:ext cx="777240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836760" y="591864"/>
            <a:ext cx="7470627" cy="369332"/>
          </a:xfrm>
        </p:spPr>
        <p:txBody>
          <a:bodyPr vert="horz" wrap="square" lIns="182880" tIns="45720" rIns="91440" bIns="45720" rtlCol="0" anchor="t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i="1" smtClean="0">
                <a:solidFill>
                  <a:schemeClr val="tx1"/>
                </a:solidFill>
                <a:ea typeface="+mj-ea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>
              <a:spcBef>
                <a:spcPct val="0"/>
              </a:spcBef>
            </a:pPr>
            <a:r>
              <a:rPr lang="en-US" dirty="0" smtClean="0"/>
              <a:t>Click to add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269875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LowerBar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4075"/>
            <a:ext cx="9144000" cy="923925"/>
          </a:xfrm>
          <a:prstGeom prst="rect">
            <a:avLst/>
          </a:prstGeom>
        </p:spPr>
      </p:pic>
      <p:pic>
        <p:nvPicPr>
          <p:cNvPr id="10" name="TopBar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93"/>
            <a:ext cx="9144000" cy="10287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836761" y="99565"/>
            <a:ext cx="7955280" cy="480131"/>
          </a:xfrm>
          <a:prstGeom prst="rect">
            <a:avLst/>
          </a:prstGeom>
        </p:spPr>
        <p:txBody>
          <a:bodyPr vert="horz" lIns="182880" tIns="45720" rIns="91440" bIns="45720" rtlCol="0" anchor="t" anchorCtr="0">
            <a:spAutoFit/>
          </a:bodyPr>
          <a:lstStyle/>
          <a:p>
            <a:pPr marL="0" lvl="0"/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6761" y="711257"/>
            <a:ext cx="77724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4"/>
            <a:endParaRPr lang="en-US" dirty="0"/>
          </a:p>
        </p:txBody>
      </p:sp>
      <p:sp>
        <p:nvSpPr>
          <p:cNvPr id="7" name="Classification Top"/>
          <p:cNvSpPr txBox="1">
            <a:spLocks/>
          </p:cNvSpPr>
          <p:nvPr userDrawn="1"/>
        </p:nvSpPr>
        <p:spPr bwMode="gray">
          <a:xfrm>
            <a:off x="781050" y="0"/>
            <a:ext cx="7886700" cy="138499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b="1" dirty="0" smtClean="0">
                <a:solidFill>
                  <a:schemeClr val="bg1"/>
                </a:solidFill>
              </a:rPr>
              <a:t>UNCLASSIFIED</a:t>
            </a:r>
            <a:endParaRPr lang="en-US" sz="900" b="1" dirty="0">
              <a:solidFill>
                <a:schemeClr val="bg1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101" y="6054652"/>
            <a:ext cx="659247" cy="602112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0" y="6611779"/>
            <a:ext cx="315805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0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Brittany Mbuyamba/ 596-2809</a:t>
            </a:r>
            <a:endParaRPr lang="en-US" sz="1000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9678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98" r:id="rId5"/>
    <p:sldLayoutId id="2147483699" r:id="rId6"/>
    <p:sldLayoutId id="2147483700" r:id="rId7"/>
    <p:sldLayoutId id="2147483703" r:id="rId8"/>
    <p:sldLayoutId id="2147483701" r:id="rId9"/>
    <p:sldLayoutId id="2147483680" r:id="rId10"/>
    <p:sldLayoutId id="2147483681" r:id="rId11"/>
    <p:sldLayoutId id="2147483682" r:id="rId12"/>
    <p:sldLayoutId id="2147483683" r:id="rId13"/>
    <p:sldLayoutId id="2147483684" r:id="rId14"/>
  </p:sldLayoutIdLst>
  <p:transition spd="slow">
    <p:fade/>
  </p:transition>
  <p:timing>
    <p:tnLst>
      <p:par>
        <p:cTn id="1" dur="indefinite" restart="never" nodeType="tmRoot"/>
      </p:par>
    </p:tnLst>
  </p:timing>
  <p:hf hdr="0" dt="0"/>
  <p:txStyles>
    <p:titleStyle>
      <a:lvl1pPr marL="0" algn="l" defTabSz="914400" rtl="0" eaLnBrk="1" latinLnBrk="0" hangingPunct="1">
        <a:lnSpc>
          <a:spcPct val="90000"/>
        </a:lnSpc>
        <a:spcBef>
          <a:spcPct val="0"/>
        </a:spcBef>
        <a:buNone/>
        <a:defRPr lang="en-US" sz="2800" b="1" kern="1200" dirty="0">
          <a:solidFill>
            <a:srgbClr val="7F7F73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3038" indent="-173038" algn="l" defTabSz="914400" rtl="0" eaLnBrk="1" latinLnBrk="0" hangingPunct="1">
        <a:lnSpc>
          <a:spcPct val="90000"/>
        </a:lnSpc>
        <a:spcBef>
          <a:spcPts val="1000"/>
        </a:spcBef>
        <a:buClrTx/>
        <a:buFont typeface="Wingdings" panose="05000000000000000000" pitchFamily="2" charset="2"/>
        <a:buChar char="ü"/>
        <a:defRPr lang="en-US" sz="2400" b="1" kern="1200" dirty="0" smtClean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50" indent="-1746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41363" indent="-22383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74725" indent="-173038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198563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»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574675" indent="-228600" algn="r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792">
          <p15:clr>
            <a:srgbClr val="F26B43"/>
          </p15:clr>
        </p15:guide>
        <p15:guide id="3" pos="5352">
          <p15:clr>
            <a:srgbClr val="F26B43"/>
          </p15:clr>
        </p15:guide>
        <p15:guide id="4" orient="horz" pos="1104">
          <p15:clr>
            <a:srgbClr val="F26B43"/>
          </p15:clr>
        </p15:guide>
        <p15:guide id="5" orient="horz" pos="2376">
          <p15:clr>
            <a:srgbClr val="F26B43"/>
          </p15:clr>
        </p15:guide>
        <p15:guide id="6" orient="horz" pos="3432">
          <p15:clr>
            <a:srgbClr val="F26B43"/>
          </p15:clr>
        </p15:guide>
        <p15:guide id="7" pos="5760">
          <p15:clr>
            <a:srgbClr val="F26B43"/>
          </p15:clr>
        </p15:guide>
        <p15:guide id="8" orient="horz">
          <p15:clr>
            <a:srgbClr val="F26B43"/>
          </p15:clr>
        </p15:guide>
        <p15:guide id="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jpe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37611" y="6473741"/>
            <a:ext cx="15430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Arial" pitchFamily="34" charset="0"/>
                <a:cs typeface="Arial" pitchFamily="34" charset="0"/>
              </a:rPr>
              <a:t>4JUNE </a:t>
            </a:r>
            <a:r>
              <a:rPr lang="en-US" sz="900" dirty="0" smtClean="0">
                <a:latin typeface="Arial" pitchFamily="34" charset="0"/>
                <a:cs typeface="Arial" pitchFamily="34" charset="0"/>
              </a:rPr>
              <a:t>2020</a:t>
            </a:r>
            <a:endParaRPr lang="en-US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324600" y="6129422"/>
            <a:ext cx="281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1400" b="1" dirty="0" smtClean="0">
                <a:latin typeface="Arial" pitchFamily="34" charset="0"/>
                <a:cs typeface="Arial" pitchFamily="34" charset="0"/>
              </a:rPr>
              <a:t>Family and 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MWR - Marketing</a:t>
            </a:r>
            <a:endParaRPr lang="en-US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ctrTitle"/>
          </p:nvPr>
        </p:nvSpPr>
        <p:spPr>
          <a:xfrm>
            <a:off x="511744" y="5248343"/>
            <a:ext cx="8513723" cy="969496"/>
          </a:xfrm>
        </p:spPr>
        <p:txBody>
          <a:bodyPr/>
          <a:lstStyle/>
          <a:p>
            <a:r>
              <a:rPr lang="en-US" dirty="0" smtClean="0"/>
              <a:t>Family &amp; Morale, Welfare &amp; Recreation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3798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0584"/>
            <a:ext cx="7772400" cy="867930"/>
          </a:xfrm>
        </p:spPr>
        <p:txBody>
          <a:bodyPr/>
          <a:lstStyle/>
          <a:p>
            <a:pPr algn="ctr"/>
            <a:r>
              <a:rPr lang="en-US" altLang="en-US" dirty="0" smtClean="0">
                <a:latin typeface="Albertus Medium" pitchFamily="34" charset="0"/>
              </a:rPr>
              <a:t>Army Community Services </a:t>
            </a:r>
            <a:r>
              <a:rPr lang="en-US" altLang="en-US" dirty="0">
                <a:latin typeface="Albertus Medium" pitchFamily="34" charset="0"/>
              </a:rPr>
              <a:t/>
            </a:r>
            <a:br>
              <a:rPr lang="en-US" altLang="en-US" dirty="0">
                <a:latin typeface="Albertus Medium" pitchFamily="34" charset="0"/>
              </a:rPr>
            </a:br>
            <a:endParaRPr lang="en-US" dirty="0"/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965279" y="824580"/>
            <a:ext cx="7515364" cy="10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en-US" sz="2500" b="1" dirty="0" smtClean="0">
                <a:latin typeface="Albertus Medium" pitchFamily="34" charset="0"/>
              </a:rPr>
              <a:t>Programs available from ACS</a:t>
            </a:r>
          </a:p>
          <a:p>
            <a:pPr marL="342900" lvl="0" indent="-342900" fontAlgn="base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600" kern="0" dirty="0">
                <a:latin typeface="Arial" panose="020B0604020202020204" pitchFamily="34" charset="0"/>
                <a:cs typeface="Arial" panose="020B0604020202020204" pitchFamily="34" charset="0"/>
              </a:rPr>
              <a:t>Information and Referral</a:t>
            </a:r>
          </a:p>
          <a:p>
            <a:pPr marL="342900" lvl="0" indent="-342900" fontAlgn="base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600" kern="0" dirty="0">
                <a:latin typeface="Arial" panose="020B0604020202020204" pitchFamily="34" charset="0"/>
                <a:cs typeface="Arial" panose="020B0604020202020204" pitchFamily="34" charset="0"/>
              </a:rPr>
              <a:t>Unofficial Translation Services</a:t>
            </a:r>
          </a:p>
          <a:p>
            <a:pPr marL="342900" lvl="0" indent="-342900" fontAlgn="base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Host </a:t>
            </a:r>
            <a:r>
              <a:rPr lang="en-US" sz="1600" kern="0" dirty="0">
                <a:latin typeface="Arial" panose="020B0604020202020204" pitchFamily="34" charset="0"/>
                <a:cs typeface="Arial" panose="020B0604020202020204" pitchFamily="34" charset="0"/>
              </a:rPr>
              <a:t>Nation Orientation</a:t>
            </a:r>
          </a:p>
          <a:p>
            <a:pPr marL="342900" lvl="0" indent="-342900" eaLnBrk="0" hangingPunct="0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sz="1600" kern="0" dirty="0">
                <a:latin typeface="Arial" panose="020B0604020202020204" pitchFamily="34" charset="0"/>
                <a:cs typeface="Arial" panose="020B0604020202020204" pitchFamily="34" charset="0"/>
              </a:rPr>
              <a:t>Lending </a:t>
            </a:r>
            <a:r>
              <a:rPr lang="en-US" sz="1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Closet</a:t>
            </a: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1600" kern="0" dirty="0"/>
              <a:t>Army Volunteer </a:t>
            </a:r>
            <a:r>
              <a:rPr lang="en-US" sz="1600" kern="0" dirty="0" smtClean="0"/>
              <a:t>Corps</a:t>
            </a:r>
            <a:endParaRPr lang="en-US" sz="1600" kern="0" dirty="0"/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600" kern="0" dirty="0"/>
              <a:t>Employment Readiness </a:t>
            </a:r>
            <a:r>
              <a:rPr lang="en-US" sz="1600" kern="0" dirty="0" smtClean="0"/>
              <a:t>Program</a:t>
            </a:r>
          </a:p>
          <a:p>
            <a:pPr marL="34290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Financial Readiness Program</a:t>
            </a: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Mobilization and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Deployment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Survivor Outreach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Services</a:t>
            </a:r>
          </a:p>
          <a:p>
            <a:pPr marL="457200" indent="-4572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Exceptional Family Member Program (EFMP)</a:t>
            </a:r>
          </a:p>
          <a:p>
            <a:pPr marL="457200" indent="-4572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New Parent Support Program</a:t>
            </a:r>
          </a:p>
          <a:p>
            <a:pPr marL="457200" indent="-4572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Family Advocacy Program</a:t>
            </a:r>
          </a:p>
          <a:p>
            <a:pPr marL="914400" lvl="1" indent="-4572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Child Abuse &amp; Neglect – Military Police, DSN: 596-3102 CIV: 09641-70-596-3102</a:t>
            </a:r>
          </a:p>
          <a:p>
            <a:pPr marL="914400" lvl="1" indent="-4572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Domestic Violence - </a:t>
            </a:r>
            <a:r>
              <a:rPr lang="en-US" sz="1600" kern="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Domestic </a:t>
            </a:r>
            <a:r>
              <a:rPr lang="en-US" sz="1600" kern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Violence Hotline: 24/7 </a:t>
            </a:r>
            <a:r>
              <a:rPr lang="en-US" sz="1600" kern="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CIV</a:t>
            </a:r>
            <a:r>
              <a:rPr lang="en-US" sz="1600" kern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01725-77-4927</a:t>
            </a:r>
          </a:p>
          <a:p>
            <a:pPr marL="914400" lvl="1" indent="-4572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Sexual Harassment Assault Response Prevention Program (SHARP)</a:t>
            </a:r>
          </a:p>
          <a:p>
            <a:pPr marL="457200" indent="-457200">
              <a:spcBef>
                <a:spcPct val="20000"/>
              </a:spcBef>
              <a:buFont typeface="Wingdings" panose="05000000000000000000" pitchFamily="2" charset="2"/>
              <a:buChar char="ü"/>
            </a:pP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endParaRPr lang="en-US" sz="1200" b="1" kern="0" dirty="0"/>
          </a:p>
          <a:p>
            <a:pPr marL="342900" lvl="0" indent="-342900" eaLnBrk="0" hangingPunct="0">
              <a:spcBef>
                <a:spcPts val="600"/>
              </a:spcBef>
              <a:buFont typeface="Wingdings" panose="05000000000000000000" pitchFamily="2" charset="2"/>
              <a:buChar char="ü"/>
              <a:defRPr/>
            </a:pPr>
            <a:endParaRPr lang="en-US" sz="12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altLang="en-US" sz="1200" b="1" dirty="0" smtClean="0">
                <a:latin typeface="Albertus Medium" pitchFamily="34" charset="0"/>
              </a:rPr>
              <a:t> </a:t>
            </a:r>
            <a:endParaRPr lang="en-US" altLang="en-US" sz="1200" b="1" dirty="0" smtClean="0">
              <a:latin typeface="Albertus Medium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083D27-8B73-4B30-896E-CB966CD194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5949" y="1525689"/>
            <a:ext cx="2738803" cy="2363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70724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0584"/>
            <a:ext cx="7772400" cy="867930"/>
          </a:xfrm>
        </p:spPr>
        <p:txBody>
          <a:bodyPr/>
          <a:lstStyle/>
          <a:p>
            <a:r>
              <a:rPr lang="en-US" altLang="en-US" dirty="0">
                <a:latin typeface="Albertus Medium" pitchFamily="34" charset="0"/>
              </a:rPr>
              <a:t>Family and MWR</a:t>
            </a:r>
            <a:br>
              <a:rPr lang="en-US" altLang="en-US" dirty="0">
                <a:latin typeface="Albertus Medium" pitchFamily="34" charset="0"/>
              </a:rPr>
            </a:br>
            <a:endParaRPr lang="en-US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866377"/>
            <a:ext cx="8458200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All information on Family and MWR events and programs </a:t>
            </a:r>
          </a:p>
          <a:p>
            <a:pPr marL="0" indent="0" algn="ctr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is available 24/7 at</a:t>
            </a:r>
          </a:p>
          <a:p>
            <a:pPr marL="0" indent="0">
              <a:lnSpc>
                <a:spcPct val="80000"/>
              </a:lnSpc>
              <a:buFont typeface="Arial" panose="020B0604020202020204" pitchFamily="34" charset="0"/>
              <a:buNone/>
            </a:pPr>
            <a:endParaRPr lang="en-US" alt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STUTTGART.ARMYMWR.COM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0075" y="3333697"/>
            <a:ext cx="4275137" cy="240476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Picture 6" descr="MWRLogo2010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2627" y="4144468"/>
            <a:ext cx="1101202" cy="1138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44568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0584"/>
            <a:ext cx="7772400" cy="480131"/>
          </a:xfrm>
        </p:spPr>
        <p:txBody>
          <a:bodyPr/>
          <a:lstStyle/>
          <a:p>
            <a:pPr algn="ctr"/>
            <a:r>
              <a:rPr lang="en-US" altLang="en-US" dirty="0">
                <a:latin typeface="Albertus Medium" pitchFamily="34" charset="0"/>
              </a:rPr>
              <a:t>Getting the Word Out – Social Media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4553970" y="3833643"/>
            <a:ext cx="3926261" cy="492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000" dirty="0" smtClean="0">
                <a:latin typeface="Albertus Medium" pitchFamily="34" charset="0"/>
              </a:rPr>
              <a:t>102.3 </a:t>
            </a:r>
            <a:r>
              <a:rPr lang="en-US" altLang="en-US" sz="2000" b="1" dirty="0" smtClean="0">
                <a:latin typeface="Albertus Medium" pitchFamily="34" charset="0"/>
              </a:rPr>
              <a:t>AFN</a:t>
            </a:r>
            <a:r>
              <a:rPr lang="en-US" altLang="en-US" sz="2000" dirty="0" smtClean="0">
                <a:latin typeface="Albertus Medium" pitchFamily="34" charset="0"/>
              </a:rPr>
              <a:t> The Eagle (Radio)</a:t>
            </a:r>
          </a:p>
          <a:p>
            <a:r>
              <a:rPr lang="en-US" altLang="en-US" sz="2000" b="1" dirty="0" smtClean="0">
                <a:latin typeface="Albertus Medium" pitchFamily="34" charset="0"/>
              </a:rPr>
              <a:t>AFN</a:t>
            </a:r>
            <a:r>
              <a:rPr lang="en-US" altLang="en-US" sz="2000" dirty="0" smtClean="0">
                <a:latin typeface="Albertus Medium" pitchFamily="34" charset="0"/>
              </a:rPr>
              <a:t> Blue Pages (TV)</a:t>
            </a:r>
          </a:p>
          <a:p>
            <a:r>
              <a:rPr lang="en-US" altLang="en-US" sz="2000" dirty="0" smtClean="0">
                <a:latin typeface="Albertus Medium" pitchFamily="34" charset="0"/>
              </a:rPr>
              <a:t>Join our weekly emailer by visiting our website or Facebook page and subscribing to Stuttgart Happenings!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1289" y="1962807"/>
            <a:ext cx="894825" cy="6711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693" y="1969753"/>
            <a:ext cx="694189" cy="69418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693" y="3024838"/>
            <a:ext cx="694189" cy="69418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7772" y="3024838"/>
            <a:ext cx="919902" cy="38550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377301" y="2091902"/>
            <a:ext cx="29814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@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FamilyandMWR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627674" y="2091902"/>
            <a:ext cx="29814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@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StuttgartfamilyMWR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307384" y="3075952"/>
            <a:ext cx="29814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@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StuttgartMWR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627674" y="3024838"/>
            <a:ext cx="315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Stuttgart Family and MWR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 bwMode="auto">
          <a:xfrm>
            <a:off x="1900866" y="972631"/>
            <a:ext cx="5306208" cy="997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en-US" sz="3200" u="sng" dirty="0" smtClean="0">
                <a:latin typeface="Albertus Medium" pitchFamily="34" charset="0"/>
              </a:rPr>
              <a:t>Stay Connected with MWR!</a:t>
            </a:r>
            <a:endParaRPr lang="en-US" altLang="en-US" sz="2400" u="sng" dirty="0" smtClean="0">
              <a:latin typeface="Albertus Medium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307384" y="4302967"/>
            <a:ext cx="29814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MWRPodSquad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17" y="4090503"/>
            <a:ext cx="1037031" cy="103703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17" y="5251672"/>
            <a:ext cx="1168721" cy="1168721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377301" y="5691145"/>
            <a:ext cx="31912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Stuttgart.armymwr.com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928587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199" y="136797"/>
            <a:ext cx="7772400" cy="480131"/>
          </a:xfrm>
        </p:spPr>
        <p:txBody>
          <a:bodyPr/>
          <a:lstStyle/>
          <a:p>
            <a:pPr algn="ctr"/>
            <a:r>
              <a:rPr lang="en-US" altLang="en-US" dirty="0" smtClean="0">
                <a:latin typeface="Albertus Medium" pitchFamily="34" charset="0"/>
              </a:rPr>
              <a:t>Business Operations Division</a:t>
            </a:r>
            <a:endParaRPr lang="en-US" altLang="en-US" dirty="0">
              <a:latin typeface="Albertus Medium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48836" y="822157"/>
            <a:ext cx="8220364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Stuttgart Golf Course (18-hole)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Golfer’s Garden Restaurant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Pro Shop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Driving Range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Storage units </a:t>
            </a:r>
          </a:p>
          <a:p>
            <a:r>
              <a:rPr lang="en-US" sz="2000" b="1" dirty="0" smtClean="0"/>
              <a:t>Galaxy Bowling &amp; Entertainment Center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Strike Zone Grill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Irish Pub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Warrior Zone &amp; BOSS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Slot Machines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Free </a:t>
            </a:r>
            <a:r>
              <a:rPr lang="en-US" sz="1600" dirty="0" err="1" smtClean="0"/>
              <a:t>WiFi</a:t>
            </a:r>
            <a:endParaRPr lang="en-US" sz="1600" dirty="0" smtClean="0"/>
          </a:p>
          <a:p>
            <a:r>
              <a:rPr lang="en-US" sz="2000" b="1" dirty="0" smtClean="0"/>
              <a:t>Java &amp; Broadway Café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Starbucks Coffee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Free WiFi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Pastries, sandwiches &amp; snacks</a:t>
            </a:r>
          </a:p>
          <a:p>
            <a:r>
              <a:rPr lang="en-US" sz="2000" b="1" dirty="0" smtClean="0"/>
              <a:t>Community Clubs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err="1" smtClean="0"/>
              <a:t>Swabian</a:t>
            </a:r>
            <a:r>
              <a:rPr lang="en-US" sz="1600" dirty="0" smtClean="0"/>
              <a:t> Special Events Center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Patch Community Club &amp; Backlot Bar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Kelley Club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Clubs offer conference &amp; catering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Slot Rooms @ Kelley/Patch, open 24/7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Free WiFi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4618" y="661875"/>
            <a:ext cx="1103472" cy="114005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207257">
            <a:off x="5008417" y="312390"/>
            <a:ext cx="2869232" cy="230556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245098">
            <a:off x="3886863" y="2378983"/>
            <a:ext cx="3007002" cy="261841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8256" y="2548893"/>
            <a:ext cx="2219343" cy="147956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8615" y="4854229"/>
            <a:ext cx="2122718" cy="140961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56305497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0584"/>
            <a:ext cx="7772400" cy="480131"/>
          </a:xfrm>
        </p:spPr>
        <p:txBody>
          <a:bodyPr/>
          <a:lstStyle/>
          <a:p>
            <a:pPr algn="ctr"/>
            <a:r>
              <a:rPr lang="en-US" altLang="en-US" dirty="0" smtClean="0">
                <a:latin typeface="Albertus Medium" pitchFamily="34" charset="0"/>
              </a:rPr>
              <a:t>Community Recreation Division</a:t>
            </a:r>
            <a:endParaRPr lang="en-US" altLang="en-US" dirty="0">
              <a:latin typeface="Albertus Medium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6761" y="661875"/>
            <a:ext cx="6373232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Patch Arts &amp; Crafts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Retail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Instructional classes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Laser engraving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Framing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Photo printing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Balloons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Host a birthday or special event</a:t>
            </a:r>
          </a:p>
          <a:p>
            <a:r>
              <a:rPr lang="en-US" sz="2000" b="1" dirty="0" smtClean="0"/>
              <a:t/>
            </a:r>
            <a:br>
              <a:rPr lang="en-US" sz="2000" b="1" dirty="0" smtClean="0"/>
            </a:br>
            <a:r>
              <a:rPr lang="en-US" sz="2000" b="1" dirty="0" smtClean="0"/>
              <a:t>Kelley Arts &amp; Crafts Woodshop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Woodworking tools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Instructional classes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Pottery wheel</a:t>
            </a:r>
          </a:p>
          <a:p>
            <a:r>
              <a:rPr lang="en-US" sz="2000" b="1" dirty="0" smtClean="0"/>
              <a:t/>
            </a:r>
            <a:br>
              <a:rPr lang="en-US" sz="2000" b="1" dirty="0" smtClean="0"/>
            </a:br>
            <a:r>
              <a:rPr lang="en-US" sz="2000" b="1" dirty="0" smtClean="0"/>
              <a:t>Auto Skills Center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Speedy Lube – oil and tire changes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Patch drive-thru car wash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Kelley self-service car wash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Towing service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Vehicle resale lot (lemon lot)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Vehicle donations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Used car bid lot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 smtClean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4618" y="661875"/>
            <a:ext cx="1103472" cy="114005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0108" y="1111987"/>
            <a:ext cx="2700000" cy="1800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108" y="3443260"/>
            <a:ext cx="2561501" cy="170766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92048197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0584"/>
            <a:ext cx="7772400" cy="480131"/>
          </a:xfrm>
        </p:spPr>
        <p:txBody>
          <a:bodyPr/>
          <a:lstStyle/>
          <a:p>
            <a:pPr algn="ctr"/>
            <a:r>
              <a:rPr lang="en-US" altLang="en-US" dirty="0" smtClean="0">
                <a:latin typeface="Albertus Medium" pitchFamily="34" charset="0"/>
              </a:rPr>
              <a:t>Community Recreation Division</a:t>
            </a:r>
            <a:endParaRPr lang="en-US" altLang="en-US" dirty="0">
              <a:latin typeface="Albertus Medium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6761" y="805808"/>
            <a:ext cx="8168165" cy="58539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Stuttgart Theatre Center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Award winning theatre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Seasonal </a:t>
            </a:r>
            <a:r>
              <a:rPr lang="en-US" sz="1600" dirty="0" smtClean="0"/>
              <a:t>plays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Volunteers wanted</a:t>
            </a:r>
            <a:endParaRPr lang="en-US" sz="1600" dirty="0"/>
          </a:p>
          <a:p>
            <a:r>
              <a:rPr lang="en-US" sz="2000" b="1" dirty="0" smtClean="0"/>
              <a:t/>
            </a:r>
            <a:br>
              <a:rPr lang="en-US" sz="2000" b="1" dirty="0" smtClean="0"/>
            </a:br>
            <a:r>
              <a:rPr lang="en-US" sz="2000" b="1" dirty="0" smtClean="0"/>
              <a:t>Outdoor Recreation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Equipment rentals – camping, ski/snowboard, bike, games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Daily, weekend and seasonal options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Event rentals – bouncy castles, grills, canopies and outdoor heaters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Hunting and Fishing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Paintball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Warrior Adventure Quest – Active Duty Army only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/>
              <a:t>Indoor Rock Climbing</a:t>
            </a:r>
          </a:p>
          <a:p>
            <a:r>
              <a:rPr lang="en-US" sz="2000" b="1" dirty="0" smtClean="0"/>
              <a:t/>
            </a:r>
            <a:br>
              <a:rPr lang="en-US" sz="2000" b="1" dirty="0" smtClean="0"/>
            </a:br>
            <a:r>
              <a:rPr lang="en-US" sz="2000" b="1" dirty="0" smtClean="0"/>
              <a:t>Patch Library</a:t>
            </a:r>
          </a:p>
          <a:p>
            <a: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1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Largest </a:t>
            </a:r>
            <a:r>
              <a:rPr lang="en-US" sz="1600" kern="0" dirty="0">
                <a:latin typeface="Arial" panose="020B0604020202020204" pitchFamily="34" charset="0"/>
                <a:cs typeface="Arial" panose="020B0604020202020204" pitchFamily="34" charset="0"/>
              </a:rPr>
              <a:t>Collection in Europe</a:t>
            </a:r>
          </a:p>
          <a:p>
            <a: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1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Intra-library </a:t>
            </a:r>
            <a:r>
              <a:rPr lang="en-US" sz="1600" kern="0" dirty="0">
                <a:latin typeface="Arial" panose="020B0604020202020204" pitchFamily="34" charset="0"/>
                <a:cs typeface="Arial" panose="020B0604020202020204" pitchFamily="34" charset="0"/>
              </a:rPr>
              <a:t>Loan Service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1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Access </a:t>
            </a:r>
            <a:r>
              <a:rPr lang="en-US" sz="1600" kern="0" dirty="0">
                <a:latin typeface="Arial" panose="020B0604020202020204" pitchFamily="34" charset="0"/>
                <a:cs typeface="Arial" panose="020B0604020202020204" pitchFamily="34" charset="0"/>
              </a:rPr>
              <a:t>to More than 50 Online Research Databases</a:t>
            </a:r>
          </a:p>
          <a:p>
            <a: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1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Programs </a:t>
            </a:r>
            <a:r>
              <a:rPr lang="en-US" sz="1600" kern="0" dirty="0">
                <a:latin typeface="Arial" panose="020B0604020202020204" pitchFamily="34" charset="0"/>
                <a:cs typeface="Arial" panose="020B0604020202020204" pitchFamily="34" charset="0"/>
              </a:rPr>
              <a:t>for Kids, Teens, &amp; Adults</a:t>
            </a:r>
          </a:p>
          <a:p>
            <a: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1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Free Wi-Fi</a:t>
            </a:r>
            <a:endParaRPr lang="en-US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 smtClean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4618" y="661875"/>
            <a:ext cx="1103472" cy="114005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4983" y="3855647"/>
            <a:ext cx="1974590" cy="157995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5527" y="724648"/>
            <a:ext cx="2502255" cy="16698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6793709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0584"/>
            <a:ext cx="7772400" cy="480131"/>
          </a:xfrm>
        </p:spPr>
        <p:txBody>
          <a:bodyPr/>
          <a:lstStyle/>
          <a:p>
            <a:pPr algn="ctr"/>
            <a:r>
              <a:rPr lang="en-US" altLang="en-US" dirty="0" smtClean="0">
                <a:latin typeface="Albertus Medium" pitchFamily="34" charset="0"/>
              </a:rPr>
              <a:t>Community Recreation Division</a:t>
            </a:r>
            <a:endParaRPr lang="en-US" altLang="en-US" dirty="0">
              <a:latin typeface="Albertus Medium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6761" y="716498"/>
            <a:ext cx="8168165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Better Opportunities for Single Service Members </a:t>
            </a:r>
            <a:r>
              <a:rPr lang="en-US" sz="2000" b="1" dirty="0" smtClean="0"/>
              <a:t/>
            </a:r>
            <a:br>
              <a:rPr lang="en-US" sz="2000" b="1" dirty="0" smtClean="0"/>
            </a:br>
            <a:r>
              <a:rPr lang="en-US" sz="2000" b="1" dirty="0" smtClean="0"/>
              <a:t>(</a:t>
            </a:r>
            <a:r>
              <a:rPr lang="en-US" sz="2000" b="1" dirty="0"/>
              <a:t>BOSS)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/>
              <a:t>Improve service member quality of life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/>
              <a:t>Give back to the community</a:t>
            </a:r>
          </a:p>
          <a:p>
            <a:pPr marL="342900" indent="-342900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Meetings every 3</a:t>
            </a:r>
            <a:r>
              <a:rPr lang="en-US" altLang="en-US" sz="1600" baseline="30000" dirty="0"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Thu. 11:45 a.m. – </a:t>
            </a:r>
            <a:r>
              <a:rPr lang="en-US" alt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1p.m</a:t>
            </a: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BOSS Bowling 3</a:t>
            </a:r>
            <a:r>
              <a:rPr lang="en-US" altLang="en-US" sz="1600" baseline="30000" dirty="0"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Thu. 6 – 10 p.m</a:t>
            </a:r>
            <a:r>
              <a:rPr lang="en-US" alt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Bef>
                <a:spcPct val="0"/>
              </a:spcBef>
              <a:defRPr/>
            </a:pPr>
            <a:r>
              <a:rPr lang="en-US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Warrior Zone</a:t>
            </a:r>
          </a:p>
          <a:p>
            <a:pPr marL="285750" indent="-285750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BOSS Weekly meeting space</a:t>
            </a:r>
          </a:p>
          <a:p>
            <a:pPr marL="285750" indent="-285750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Open to all service members </a:t>
            </a: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MWR Tours</a:t>
            </a: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1600" kern="0" dirty="0">
                <a:latin typeface="Arial" panose="020B0604020202020204" pitchFamily="34" charset="0"/>
                <a:cs typeface="Arial" panose="020B0604020202020204" pitchFamily="34" charset="0"/>
              </a:rPr>
              <a:t>Group Travel </a:t>
            </a: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Day </a:t>
            </a: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Trips</a:t>
            </a: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Weekend Trips</a:t>
            </a: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1600" kern="0" dirty="0">
                <a:latin typeface="Arial" panose="020B0604020202020204" pitchFamily="34" charset="0"/>
                <a:cs typeface="Arial" panose="020B0604020202020204" pitchFamily="34" charset="0"/>
              </a:rPr>
              <a:t>Adventure Trips</a:t>
            </a: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1600" kern="0" dirty="0">
                <a:latin typeface="Arial" panose="020B0604020202020204" pitchFamily="34" charset="0"/>
                <a:cs typeface="Arial" panose="020B0604020202020204" pitchFamily="34" charset="0"/>
              </a:rPr>
              <a:t>Personalized Group Travel</a:t>
            </a:r>
          </a:p>
          <a:p>
            <a:pPr>
              <a:spcBef>
                <a:spcPct val="0"/>
              </a:spcBef>
              <a:defRPr/>
            </a:pP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 smtClean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4618" y="661875"/>
            <a:ext cx="1103472" cy="114005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6833" y="3329883"/>
            <a:ext cx="2422328" cy="160722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1551" y="4854048"/>
            <a:ext cx="2432304" cy="151773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4618" y="2082555"/>
            <a:ext cx="1274708" cy="111154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6689" y="1673917"/>
            <a:ext cx="1938867" cy="145414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419413852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0584"/>
            <a:ext cx="7772400" cy="867930"/>
          </a:xfrm>
        </p:spPr>
        <p:txBody>
          <a:bodyPr/>
          <a:lstStyle/>
          <a:p>
            <a:pPr algn="ctr"/>
            <a:r>
              <a:rPr lang="en-US" altLang="en-US" dirty="0">
                <a:latin typeface="Albertus Medium" pitchFamily="34" charset="0"/>
              </a:rPr>
              <a:t>Community Recreation Division</a:t>
            </a:r>
            <a:br>
              <a:rPr lang="en-US" altLang="en-US" dirty="0">
                <a:latin typeface="Albertus Medium" pitchFamily="34" charset="0"/>
              </a:rPr>
            </a:br>
            <a:endParaRPr lang="en-US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36761" y="772583"/>
            <a:ext cx="7772400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3600" b="1" dirty="0" smtClean="0">
                <a:latin typeface="Albertus Medium" panose="020E0602030304020304"/>
                <a:cs typeface="Arial" panose="020B0604020202020204" pitchFamily="34" charset="0"/>
              </a:rPr>
              <a:t>Fitness Center Facility Services</a:t>
            </a:r>
          </a:p>
          <a:p>
            <a:r>
              <a:rPr lang="en-US" alt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4 Fitness Centers – Kelley, Patch, Panzer and RB</a:t>
            </a:r>
          </a:p>
          <a:p>
            <a:r>
              <a:rPr lang="en-US" alt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Cardiovascular Areas</a:t>
            </a:r>
          </a:p>
          <a:p>
            <a:r>
              <a:rPr lang="en-US" alt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Free Weights, Circuit Machines, Gear Check-out</a:t>
            </a:r>
          </a:p>
          <a:p>
            <a:r>
              <a:rPr lang="en-US" alt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Gym, Racquetball Courts, Tennis Courts</a:t>
            </a:r>
          </a:p>
          <a:p>
            <a:r>
              <a:rPr lang="en-US" alt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Group Fitness Classes</a:t>
            </a:r>
          </a:p>
          <a:p>
            <a:r>
              <a:rPr lang="en-US" alt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Patch Barracks &amp; Kelley Barracks Running Track </a:t>
            </a:r>
          </a:p>
          <a:p>
            <a:r>
              <a:rPr lang="en-US" alt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Family Fitness Rooms  </a:t>
            </a:r>
          </a:p>
          <a:p>
            <a:r>
              <a:rPr lang="en-US" alt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Saunas</a:t>
            </a:r>
          </a:p>
          <a:p>
            <a:r>
              <a:rPr lang="en-US" alt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Massage Therapy</a:t>
            </a:r>
          </a:p>
          <a:p>
            <a:r>
              <a:rPr lang="en-US" alt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Fitness Instructors &amp; Personal Trainers always wanted! </a:t>
            </a:r>
          </a:p>
          <a:p>
            <a:r>
              <a:rPr lang="en-US" alt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Unmanned Access at Kelley, Panzer </a:t>
            </a:r>
            <a:r>
              <a:rPr lang="en-US" alt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&amp; </a:t>
            </a:r>
            <a:r>
              <a:rPr lang="en-US" alt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Patch Fitness </a:t>
            </a:r>
            <a:r>
              <a:rPr lang="en-US" alt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Center</a:t>
            </a:r>
            <a:endParaRPr lang="en-US" altLang="en-U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Wi-Fi at Kelley, Panzer and Patch Fitness Center</a:t>
            </a:r>
          </a:p>
          <a:p>
            <a:pPr>
              <a:buFontTx/>
              <a:buNone/>
            </a:pPr>
            <a:endParaRPr lang="en-US" alt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1883" y="1397000"/>
            <a:ext cx="2133600" cy="1600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2350" y="4532841"/>
            <a:ext cx="1703390" cy="11344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8787" y="3137958"/>
            <a:ext cx="2479792" cy="13948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2699188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0584"/>
            <a:ext cx="7772400" cy="867930"/>
          </a:xfrm>
        </p:spPr>
        <p:txBody>
          <a:bodyPr/>
          <a:lstStyle/>
          <a:p>
            <a:r>
              <a:rPr lang="en-US" altLang="en-US" dirty="0">
                <a:latin typeface="Albertus Medium" pitchFamily="34" charset="0"/>
              </a:rPr>
              <a:t>Community Recreation Division</a:t>
            </a:r>
            <a:br>
              <a:rPr lang="en-US" altLang="en-US" dirty="0">
                <a:latin typeface="Albertus Medium" pitchFamily="34" charset="0"/>
              </a:rPr>
            </a:br>
            <a:endParaRPr lang="en-US" dirty="0"/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112684" y="1062641"/>
            <a:ext cx="7515364" cy="10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en-US" sz="3600" b="1" dirty="0" smtClean="0">
                <a:latin typeface="Albertus Medium" pitchFamily="34" charset="0"/>
              </a:rPr>
              <a:t>Sports and Special Events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902393" y="1796838"/>
            <a:ext cx="8458200" cy="4191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Races and Runs (5K, 10K, half marathon)</a:t>
            </a:r>
            <a:endParaRPr lang="en-US" alt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defRPr/>
            </a:pP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Fitness Incentive Programs</a:t>
            </a:r>
          </a:p>
          <a:p>
            <a:pPr>
              <a:lnSpc>
                <a:spcPct val="80000"/>
              </a:lnSpc>
              <a:defRPr/>
            </a:pP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Dodgeball, Basketball, and Softball Tournaments</a:t>
            </a:r>
          </a:p>
          <a:p>
            <a:pPr>
              <a:lnSpc>
                <a:spcPct val="80000"/>
              </a:lnSpc>
              <a:defRPr/>
            </a:pP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Community Events</a:t>
            </a: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- 4</a:t>
            </a:r>
            <a:r>
              <a:rPr lang="en-US" altLang="en-US" sz="2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of July Celebration</a:t>
            </a:r>
          </a:p>
          <a:p>
            <a:pPr marL="0" indent="0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- Spring Bazaar</a:t>
            </a:r>
          </a:p>
          <a:p>
            <a:pPr marL="0" indent="0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- CARE Fair </a:t>
            </a:r>
          </a:p>
          <a:p>
            <a:pPr marL="0" indent="0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- Frosty Fest and More	</a:t>
            </a:r>
            <a:endParaRPr lang="en-US" alt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048" y="3165870"/>
            <a:ext cx="3404231" cy="227484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8350328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0584"/>
            <a:ext cx="7772400" cy="867930"/>
          </a:xfrm>
        </p:spPr>
        <p:txBody>
          <a:bodyPr/>
          <a:lstStyle/>
          <a:p>
            <a:pPr algn="ctr"/>
            <a:r>
              <a:rPr lang="en-US" altLang="en-US" dirty="0" smtClean="0">
                <a:latin typeface="Albertus Medium" pitchFamily="34" charset="0"/>
              </a:rPr>
              <a:t>Child and Youth Services </a:t>
            </a:r>
            <a:r>
              <a:rPr lang="en-US" altLang="en-US" dirty="0">
                <a:latin typeface="Albertus Medium" pitchFamily="34" charset="0"/>
              </a:rPr>
              <a:t/>
            </a:r>
            <a:br>
              <a:rPr lang="en-US" altLang="en-US" dirty="0">
                <a:latin typeface="Albertus Medium" pitchFamily="34" charset="0"/>
              </a:rPr>
            </a:br>
            <a:endParaRPr lang="en-US" dirty="0"/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682921" y="860692"/>
            <a:ext cx="8300211" cy="10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en-US" sz="3600" b="1" dirty="0" smtClean="0">
                <a:latin typeface="Albertus Medium" pitchFamily="34" charset="0"/>
              </a:rPr>
              <a:t>Child and Youth Services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8848" y="1473200"/>
            <a:ext cx="2713754" cy="1524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628" y="4158212"/>
            <a:ext cx="2256237" cy="15041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0171" y="2741482"/>
            <a:ext cx="2125096" cy="14167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524933" y="1581022"/>
            <a:ext cx="5918200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dirty="0"/>
              <a:t>Parent Central &amp; Outreach Services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dirty="0"/>
              <a:t>Youth Centers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dirty="0"/>
              <a:t>WiFi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dirty="0"/>
              <a:t>Youth </a:t>
            </a:r>
            <a:r>
              <a:rPr lang="en-US" altLang="en-US" dirty="0" smtClean="0"/>
              <a:t>Sports (Winter/Spring/Summer/Fall)</a:t>
            </a:r>
            <a:endParaRPr lang="en-US" altLang="en-US" dirty="0"/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dirty="0"/>
              <a:t>Volunteer Coaching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dirty="0"/>
              <a:t>SKIES Unlimited Instructional Programs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dirty="0"/>
              <a:t>Child Development Centers (CDCs)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dirty="0"/>
              <a:t>School Liaison Officers (SLOs)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dirty="0"/>
              <a:t>Special Events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dirty="0"/>
              <a:t>Young American, Harvest Fest and Spring Fest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dirty="0"/>
              <a:t>Parent’s Day Out / Parent’s Night Out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69131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SC Theme">
  <a:themeElements>
    <a:clrScheme name="AMC Branding">
      <a:dk1>
        <a:sysClr val="windowText" lastClr="000000"/>
      </a:dk1>
      <a:lt1>
        <a:sysClr val="window" lastClr="FFFFFF"/>
      </a:lt1>
      <a:dk2>
        <a:srgbClr val="525349"/>
      </a:dk2>
      <a:lt2>
        <a:srgbClr val="7F7F7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563C1"/>
      </a:hlink>
      <a:folHlink>
        <a:srgbClr val="7F3F98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tns:customPropertyEditors xmlns:tns="http://schemas.microsoft.com/office/2006/customDocumentInformationPanel">
  <tns:showOnOpen>false</tns:showOnOpen>
  <tns:defaultPropertyEditorNamespace>Standard properties</tns:defaultPropertyEditorNamespace>
</tns:customPropertyEdito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2264E6EEB9B08439C4CAF57A8376C4E" ma:contentTypeVersion="4" ma:contentTypeDescription="Create a new document." ma:contentTypeScope="" ma:versionID="c80006d61f072a43fd67767b0c42b134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894058c2a45bc2b97db111a5699d7449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E87DDFF-D288-43B3-9099-279B39DE6806}">
  <ds:schemaRefs>
    <ds:schemaRef ds:uri="http://schemas.microsoft.com/sharepoint/v3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1D9B490E-0250-4FC5-A478-10AD24AAD525}">
  <ds:schemaRefs>
    <ds:schemaRef ds:uri="http://schemas.microsoft.com/office/2006/customDocumentInformationPanel"/>
  </ds:schemaRefs>
</ds:datastoreItem>
</file>

<file path=customXml/itemProps3.xml><?xml version="1.0" encoding="utf-8"?>
<ds:datastoreItem xmlns:ds="http://schemas.openxmlformats.org/officeDocument/2006/customXml" ds:itemID="{384D283E-A245-4FC2-8B74-A890E25CA23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EC6486FF-65CB-499E-AA83-1D0A1646FE5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7757</TotalTime>
  <Words>662</Words>
  <Application>Microsoft Office PowerPoint</Application>
  <PresentationFormat>On-screen Show (4:3)</PresentationFormat>
  <Paragraphs>157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Albertus Medium</vt:lpstr>
      <vt:lpstr>Arial</vt:lpstr>
      <vt:lpstr>Calibri</vt:lpstr>
      <vt:lpstr>Wingdings</vt:lpstr>
      <vt:lpstr>MSC Theme</vt:lpstr>
      <vt:lpstr>Family &amp; Morale, Welfare &amp; Recreation </vt:lpstr>
      <vt:lpstr>Getting the Word Out – Social Media</vt:lpstr>
      <vt:lpstr>Business Operations Division</vt:lpstr>
      <vt:lpstr>Community Recreation Division</vt:lpstr>
      <vt:lpstr>Community Recreation Division</vt:lpstr>
      <vt:lpstr>Community Recreation Division</vt:lpstr>
      <vt:lpstr>Community Recreation Division </vt:lpstr>
      <vt:lpstr>Community Recreation Division </vt:lpstr>
      <vt:lpstr>Child and Youth Services  </vt:lpstr>
      <vt:lpstr>Army Community Services  </vt:lpstr>
      <vt:lpstr>Family and MWR </vt:lpstr>
    </vt:vector>
  </TitlesOfParts>
  <Company>United States Army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AMC PowerPoint Presentation Template</dc:title>
  <dc:subject>Presentation</dc:subject>
  <dc:creator>Jones, Mark S CTR AMC</dc:creator>
  <cp:lastModifiedBy>Mancillas, Danielle M NAF USARMY IMCOM EUROPE (US)</cp:lastModifiedBy>
  <cp:revision>145</cp:revision>
  <cp:lastPrinted>2019-07-25T15:30:01Z</cp:lastPrinted>
  <dcterms:created xsi:type="dcterms:W3CDTF">2017-05-18T14:22:46Z</dcterms:created>
  <dcterms:modified xsi:type="dcterms:W3CDTF">2020-06-04T09:53:11Z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0x01010072264E6EEB9B08439C4CAF57A8376C4E</vt:lpwstr>
  </property>
</Properties>
</file>