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Lst>
  <p:notesMasterIdLst>
    <p:notesMasterId r:id="rId17"/>
  </p:notesMasterIdLst>
  <p:sldIdLst>
    <p:sldId id="264" r:id="rId6"/>
    <p:sldId id="268" r:id="rId7"/>
    <p:sldId id="276" r:id="rId8"/>
    <p:sldId id="278" r:id="rId9"/>
    <p:sldId id="280" r:id="rId10"/>
    <p:sldId id="282" r:id="rId11"/>
    <p:sldId id="286" r:id="rId12"/>
    <p:sldId id="285" r:id="rId13"/>
    <p:sldId id="288" r:id="rId14"/>
    <p:sldId id="289" r:id="rId15"/>
    <p:sldId id="263" r:id="rId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4" autoAdjust="0"/>
    <p:restoredTop sz="94660"/>
  </p:normalViewPr>
  <p:slideViewPr>
    <p:cSldViewPr snapToGrid="0">
      <p:cViewPr varScale="1">
        <p:scale>
          <a:sx n="107" d="100"/>
          <a:sy n="107" d="100"/>
        </p:scale>
        <p:origin x="210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idx="1"/>
          </p:nvPr>
        </p:nvSpPr>
        <p:spPr>
          <a:xfrm>
            <a:off x="3970939" y="0"/>
            <a:ext cx="3037840" cy="463408"/>
          </a:xfrm>
          <a:prstGeom prst="rect">
            <a:avLst/>
          </a:prstGeom>
        </p:spPr>
        <p:txBody>
          <a:bodyPr vert="horz" lIns="92829" tIns="46415" rIns="92829" bIns="46415" rtlCol="0"/>
          <a:lstStyle>
            <a:lvl1pPr algn="r">
              <a:defRPr sz="1200"/>
            </a:lvl1pPr>
          </a:lstStyle>
          <a:p>
            <a:fld id="{C1E4B8CC-50C6-460D-A937-1D42699A48E1}" type="datetimeFigureOut">
              <a:rPr lang="en-US" smtClean="0"/>
              <a:t>6/3/2020</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829" tIns="46415" rIns="92829"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29" tIns="46415" rIns="92829"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3407"/>
          </a:xfrm>
          <a:prstGeom prst="rect">
            <a:avLst/>
          </a:prstGeom>
        </p:spPr>
        <p:txBody>
          <a:bodyPr vert="horz" lIns="92829" tIns="46415" rIns="92829" bIns="46415"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21924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Relocation Readiness can assist all personnel currently</a:t>
            </a:r>
            <a:r>
              <a:rPr lang="en-US" baseline="0" dirty="0" smtClean="0"/>
              <a:t> transitioning from one installation to another.  For more information, please call the ACS front desk phone number. </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a:t>
            </a:fld>
            <a:endParaRPr lang="en-US" dirty="0"/>
          </a:p>
        </p:txBody>
      </p:sp>
    </p:spTree>
    <p:extLst>
      <p:ext uri="{BB962C8B-B14F-4D97-AF65-F5344CB8AC3E}">
        <p14:creationId xmlns:p14="http://schemas.microsoft.com/office/powerpoint/2010/main" val="68846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most ACS services are provided virtually by phone, email and Facebook.  Lending closet is available on select days to accommodate those in and out processing.  To access services such as the lending closet and translation services, please give us a call!</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11</a:t>
            </a:fld>
            <a:endParaRPr lang="en-US" dirty="0"/>
          </a:p>
        </p:txBody>
      </p:sp>
    </p:spTree>
    <p:extLst>
      <p:ext uri="{BB962C8B-B14F-4D97-AF65-F5344CB8AC3E}">
        <p14:creationId xmlns:p14="http://schemas.microsoft.com/office/powerpoint/2010/main" val="2276077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7150320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8237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223771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288344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51551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748576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59122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1982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67147320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46147791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91727863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5992601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427054938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18026987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877963"/>
            <a:ext cx="9144000" cy="923925"/>
          </a:xfrm>
          <a:prstGeom prst="rect">
            <a:avLst/>
          </a:prstGeom>
        </p:spPr>
      </p:pic>
      <p:pic>
        <p:nvPicPr>
          <p:cNvPr id="10" name="Top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5461462" y="6615087"/>
            <a:ext cx="20615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t>	</a:t>
            </a:r>
            <a:r>
              <a:rPr lang="en-US" sz="1000" b="0" dirty="0" smtClean="0">
                <a:latin typeface="Arial" panose="020B0604020202020204" pitchFamily="34" charset="0"/>
                <a:cs typeface="Arial" panose="020B0604020202020204" pitchFamily="34" charset="0"/>
              </a:rPr>
              <a:t>01 June </a:t>
            </a:r>
            <a:r>
              <a:rPr lang="en-US" sz="1000" b="0" baseline="0" dirty="0" smtClean="0">
                <a:latin typeface="Arial" panose="020B0604020202020204" pitchFamily="34" charset="0"/>
                <a:cs typeface="Arial" panose="020B0604020202020204" pitchFamily="34" charset="0"/>
              </a:rPr>
              <a:t>2020</a:t>
            </a:r>
            <a:endParaRPr lang="en-US" sz="1000" b="1" dirty="0"/>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endParaRPr lang="en-US" sz="900" b="1" dirty="0">
              <a:solidFill>
                <a:schemeClr val="bg1"/>
              </a:solidFill>
            </a:endParaRPr>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3683971" y="6549913"/>
            <a:ext cx="770583"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algn="ctr"/>
              <a:t>‹#›</a:t>
            </a:fld>
            <a:r>
              <a:rPr lang="en-US" sz="1200" b="1" dirty="0">
                <a:latin typeface="Arial" panose="020B0604020202020204" pitchFamily="34" charset="0"/>
                <a:cs typeface="Arial" panose="020B0604020202020204" pitchFamily="34" charset="0"/>
              </a:rPr>
              <a:t> of </a:t>
            </a:r>
            <a:r>
              <a:rPr lang="en-US" sz="1200" b="1" dirty="0" smtClean="0">
                <a:latin typeface="Arial" panose="020B0604020202020204" pitchFamily="34" charset="0"/>
                <a:cs typeface="Arial" panose="020B0604020202020204" pitchFamily="34" charset="0"/>
              </a:rPr>
              <a:t>11</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p:txBody>
      </p:sp>
      <p:sp>
        <p:nvSpPr>
          <p:cNvPr id="15" name="Rectangle 14"/>
          <p:cNvSpPr/>
          <p:nvPr userDrawn="1"/>
        </p:nvSpPr>
        <p:spPr>
          <a:xfrm>
            <a:off x="0" y="6574244"/>
            <a:ext cx="4127383" cy="246221"/>
          </a:xfrm>
          <a:prstGeom prst="rect">
            <a:avLst/>
          </a:prstGeom>
        </p:spPr>
        <p:txBody>
          <a:bodyPr wrap="square">
            <a:spAutoFit/>
          </a:bodyPr>
          <a:lstStyle/>
          <a:p>
            <a:pPr algn="l" defTabSz="457200" fontAlgn="base">
              <a:spcBef>
                <a:spcPct val="0"/>
              </a:spcBef>
              <a:spcAft>
                <a:spcPct val="0"/>
              </a:spcAft>
            </a:pPr>
            <a:r>
              <a:rPr lang="en-US" sz="1000" u="sng" kern="1200" dirty="0" smtClean="0">
                <a:solidFill>
                  <a:schemeClr val="tx1"/>
                </a:solidFill>
                <a:effectLst/>
                <a:latin typeface="+mn-lt"/>
                <a:ea typeface="+mn-ea"/>
                <a:cs typeface="+mn-cs"/>
              </a:rPr>
              <a:t>usarmy.stuttgart.id-europe.mbx.acs@mail.mil</a:t>
            </a: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8" r:id="rId5"/>
    <p:sldLayoutId id="2147483699" r:id="rId6"/>
    <p:sldLayoutId id="2147483700" r:id="rId7"/>
    <p:sldLayoutId id="2147483703" r:id="rId8"/>
    <p:sldLayoutId id="2147483701" r:id="rId9"/>
    <p:sldLayoutId id="2147483680" r:id="rId10"/>
    <p:sldLayoutId id="2147483681" r:id="rId11"/>
    <p:sldLayoutId id="2147483682" r:id="rId12"/>
    <p:sldLayoutId id="2147483683" r:id="rId13"/>
    <p:sldLayoutId id="2147483684" r:id="rId14"/>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search?q=army+sharp+teal+ribbon+images&amp;tbm=isch&amp;source=univ&amp;sa=x&amp;ved=2ahukewjr3bhmumlhahvf46qkhelzdnyqsar6bagjeae&amp;biw=1920&amp;bih=948#imgrc=owlbthysih99km:&amp;spf=1554793363067"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myarmyonesource.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stuttgartcitizen.com/"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271828"/>
            <a:ext cx="1543050" cy="230832"/>
          </a:xfrm>
          <a:prstGeom prst="rect">
            <a:avLst/>
          </a:prstGeom>
          <a:noFill/>
        </p:spPr>
        <p:txBody>
          <a:bodyPr wrap="square" rtlCol="0">
            <a:spAutoFit/>
          </a:bodyPr>
          <a:lstStyle/>
          <a:p>
            <a:r>
              <a:rPr lang="en-US" sz="900" dirty="0" smtClean="0">
                <a:latin typeface="Arial" pitchFamily="34" charset="0"/>
                <a:cs typeface="Arial" pitchFamily="34" charset="0"/>
              </a:rPr>
              <a:t>01 June 2020</a:t>
            </a:r>
            <a:endParaRPr lang="en-US" sz="900" dirty="0">
              <a:latin typeface="Arial" pitchFamily="34" charset="0"/>
              <a:cs typeface="Arial" pitchFamily="34" charset="0"/>
            </a:endParaRPr>
          </a:p>
        </p:txBody>
      </p:sp>
      <p:pic>
        <p:nvPicPr>
          <p:cNvPr id="6" name="Picture 5">
            <a:extLst>
              <a:ext uri="{FF2B5EF4-FFF2-40B4-BE49-F238E27FC236}">
                <a16:creationId xmlns:a16="http://schemas.microsoft.com/office/drawing/2014/main" id="{89D7B0EA-94AC-4A8F-8C87-3BB896ACC23D}"/>
              </a:ext>
            </a:extLst>
          </p:cNvPr>
          <p:cNvPicPr>
            <a:picLocks noChangeAspect="1"/>
          </p:cNvPicPr>
          <p:nvPr/>
        </p:nvPicPr>
        <p:blipFill>
          <a:blip r:embed="rId3"/>
          <a:stretch>
            <a:fillRect/>
          </a:stretch>
        </p:blipFill>
        <p:spPr>
          <a:xfrm>
            <a:off x="6522841" y="6049347"/>
            <a:ext cx="2473718" cy="675794"/>
          </a:xfrm>
          <a:prstGeom prst="rect">
            <a:avLst/>
          </a:prstGeom>
        </p:spPr>
      </p:pic>
      <p:sp>
        <p:nvSpPr>
          <p:cNvPr id="7" name="Title 1">
            <a:extLst>
              <a:ext uri="{FF2B5EF4-FFF2-40B4-BE49-F238E27FC236}">
                <a16:creationId xmlns:a16="http://schemas.microsoft.com/office/drawing/2014/main" id="{18A9F4D6-728B-487A-922B-E89004644F58}"/>
              </a:ext>
            </a:extLst>
          </p:cNvPr>
          <p:cNvSpPr txBox="1">
            <a:spLocks/>
          </p:cNvSpPr>
          <p:nvPr/>
        </p:nvSpPr>
        <p:spPr>
          <a:xfrm>
            <a:off x="1" y="4963762"/>
            <a:ext cx="9143999" cy="10046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US" sz="3500" b="1" dirty="0" smtClean="0">
                <a:solidFill>
                  <a:schemeClr val="bg1"/>
                </a:solidFill>
                <a:effectLst>
                  <a:outerShdw blurRad="38100" dist="38100" dir="2700000" algn="tl">
                    <a:srgbClr val="000000">
                      <a:alpha val="43137"/>
                    </a:srgbClr>
                  </a:outerShdw>
                </a:effectLst>
              </a:rPr>
              <a:t>In-Processing Brief</a:t>
            </a:r>
            <a:endParaRPr lang="en-US" sz="35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6752166" y="5105400"/>
            <a:ext cx="2015067" cy="1077218"/>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Jeremy Plumley</a:t>
            </a:r>
          </a:p>
          <a:p>
            <a:pPr algn="ctr"/>
            <a:r>
              <a:rPr lang="en-US" sz="1400" b="1" dirty="0" smtClean="0">
                <a:latin typeface="Arial" panose="020B0604020202020204" pitchFamily="34" charset="0"/>
                <a:cs typeface="Arial" panose="020B0604020202020204" pitchFamily="34" charset="0"/>
              </a:rPr>
              <a:t>ACS Coordinator</a:t>
            </a:r>
          </a:p>
          <a:p>
            <a:pPr algn="ctr"/>
            <a:r>
              <a:rPr lang="en-US" sz="1400" b="1" dirty="0" smtClean="0">
                <a:latin typeface="Arial" panose="020B0604020202020204" pitchFamily="34" charset="0"/>
                <a:cs typeface="Arial" panose="020B0604020202020204" pitchFamily="34" charset="0"/>
              </a:rPr>
              <a:t>USAG Stuttgart</a:t>
            </a:r>
            <a:endParaRPr lang="en-US" sz="1400" b="1" dirty="0" smtClean="0"/>
          </a:p>
          <a:p>
            <a:pPr algn="ctr"/>
            <a:endParaRPr lang="en-US" b="1" dirty="0"/>
          </a:p>
        </p:txBody>
      </p:sp>
    </p:spTree>
    <p:extLst>
      <p:ext uri="{BB962C8B-B14F-4D97-AF65-F5344CB8AC3E}">
        <p14:creationId xmlns:p14="http://schemas.microsoft.com/office/powerpoint/2010/main" val="281637982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B8E3D3E-5F2F-44EA-862A-E21735A45DDC}"/>
              </a:ext>
            </a:extLst>
          </p:cNvPr>
          <p:cNvSpPr txBox="1">
            <a:spLocks noChangeArrowheads="1"/>
          </p:cNvSpPr>
          <p:nvPr/>
        </p:nvSpPr>
        <p:spPr>
          <a:xfrm>
            <a:off x="870294" y="54055"/>
            <a:ext cx="7454346" cy="708992"/>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kern="0" noProof="0" dirty="0">
                <a:solidFill>
                  <a:schemeClr val="bg2"/>
                </a:solidFill>
                <a:latin typeface="Arial" panose="020B0604020202020204" pitchFamily="34" charset="0"/>
                <a:ea typeface="+mj-ea"/>
                <a:cs typeface="Arial" panose="020B0604020202020204" pitchFamily="34" charset="0"/>
              </a:rPr>
              <a:t>USAG Stuttgart </a:t>
            </a:r>
            <a:r>
              <a:rPr lang="en-US" sz="2800" b="1" kern="0" noProof="0" dirty="0" smtClean="0">
                <a:solidFill>
                  <a:schemeClr val="bg2"/>
                </a:solidFill>
                <a:latin typeface="Arial" panose="020B0604020202020204" pitchFamily="34" charset="0"/>
                <a:ea typeface="+mj-ea"/>
                <a:cs typeface="Arial" panose="020B0604020202020204" pitchFamily="34" charset="0"/>
              </a:rPr>
              <a:t>SHARP</a:t>
            </a:r>
          </a:p>
        </p:txBody>
      </p:sp>
      <p:sp>
        <p:nvSpPr>
          <p:cNvPr id="13" name="Content Placeholder 2">
            <a:extLst>
              <a:ext uri="{FF2B5EF4-FFF2-40B4-BE49-F238E27FC236}">
                <a16:creationId xmlns:a16="http://schemas.microsoft.com/office/drawing/2014/main" id="{C00F9F3A-F5F3-4E7C-96D5-241A0ACA296F}"/>
              </a:ext>
            </a:extLst>
          </p:cNvPr>
          <p:cNvSpPr txBox="1">
            <a:spLocks/>
          </p:cNvSpPr>
          <p:nvPr/>
        </p:nvSpPr>
        <p:spPr bwMode="auto">
          <a:xfrm>
            <a:off x="331304" y="1257300"/>
            <a:ext cx="8812696" cy="844061"/>
          </a:xfrm>
          <a:prstGeom prst="rect">
            <a:avLst/>
          </a:prstGeom>
          <a:noFill/>
          <a:ln w="9525">
            <a:noFill/>
            <a:miter lim="800000"/>
            <a:headEnd/>
            <a:tailEnd/>
          </a:ln>
        </p:spPr>
        <p:txBody>
          <a:bodyPr/>
          <a:lstStyle/>
          <a:p>
            <a:pPr marL="342900" indent="-342900">
              <a:lnSpc>
                <a:spcPct val="90000"/>
              </a:lnSpc>
              <a:buFont typeface="Wingdings" panose="05000000000000000000" pitchFamily="2" charset="2"/>
              <a:buChar char="ü"/>
            </a:pPr>
            <a:r>
              <a:rPr lang="en-US" sz="2400" b="1" dirty="0">
                <a:latin typeface="Arial" panose="020B0604020202020204" pitchFamily="34" charset="0"/>
                <a:cs typeface="Arial" panose="020B0604020202020204" pitchFamily="34" charset="0"/>
              </a:rPr>
              <a:t>Sexual Harassment Assault Response Prevention Program </a:t>
            </a:r>
          </a:p>
          <a:p>
            <a:pPr>
              <a:spcBef>
                <a:spcPts val="600"/>
              </a:spcBef>
              <a:buFont typeface="Arial" charset="0"/>
              <a:buChar char="•"/>
            </a:pPr>
            <a:r>
              <a:rPr lang="en-US" sz="24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Information and Referral</a:t>
            </a:r>
          </a:p>
          <a:p>
            <a:pPr>
              <a:spcBef>
                <a:spcPts val="600"/>
              </a:spcBef>
              <a:buFont typeface="Arial" charset="0"/>
              <a:buChar char="•"/>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Confidential reporting options</a:t>
            </a:r>
          </a:p>
          <a:p>
            <a:pPr>
              <a:spcBef>
                <a:spcPts val="600"/>
              </a:spcBef>
              <a:buFont typeface="Arial" charset="0"/>
              <a:buChar cha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Unit training available</a:t>
            </a:r>
            <a:endParaRPr lang="en-US" sz="2200" dirty="0">
              <a:latin typeface="Arial" panose="020B0604020202020204" pitchFamily="34" charset="0"/>
              <a:cs typeface="Arial" panose="020B0604020202020204" pitchFamily="34" charset="0"/>
            </a:endParaRPr>
          </a:p>
          <a:p>
            <a:pPr>
              <a:spcBef>
                <a:spcPts val="600"/>
              </a:spcBef>
              <a:buFont typeface="Arial" charset="0"/>
              <a:buChar char="•"/>
            </a:pPr>
            <a:r>
              <a:rPr lang="en-US" sz="2200" dirty="0">
                <a:latin typeface="Arial" panose="020B0604020202020204" pitchFamily="34" charset="0"/>
                <a:cs typeface="Arial" panose="020B0604020202020204" pitchFamily="34" charset="0"/>
              </a:rPr>
              <a:t>  Required annual training occurs </a:t>
            </a:r>
            <a:r>
              <a:rPr lang="en-US" sz="2200" dirty="0" smtClean="0">
                <a:latin typeface="Arial" panose="020B0604020202020204" pitchFamily="34" charset="0"/>
                <a:cs typeface="Arial" panose="020B0604020202020204" pitchFamily="34" charset="0"/>
              </a:rPr>
              <a:t>quarterly </a:t>
            </a:r>
            <a:r>
              <a:rPr lang="en-US" sz="2200" dirty="0">
                <a:latin typeface="Arial" panose="020B0604020202020204" pitchFamily="34" charset="0"/>
                <a:cs typeface="Arial" panose="020B0604020202020204" pitchFamily="34" charset="0"/>
              </a:rPr>
              <a:t>at Patch Theater</a:t>
            </a:r>
          </a:p>
          <a:p>
            <a:pPr>
              <a:buFont typeface="Arial" charset="0"/>
              <a:buChar char="•"/>
            </a:pPr>
            <a:endParaRPr lang="en-US" sz="2400" dirty="0">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24/7 Hotline:  0172-868-6019</a:t>
            </a:r>
            <a:endParaRPr lang="en-US" sz="2400" b="1" dirty="0">
              <a:solidFill>
                <a:srgbClr val="FF0000"/>
              </a:solidFill>
              <a:latin typeface="Arial" panose="020B0604020202020204" pitchFamily="34" charset="0"/>
              <a:cs typeface="Arial" panose="020B0604020202020204" pitchFamily="34" charset="0"/>
            </a:endParaRPr>
          </a:p>
          <a:p>
            <a:pPr>
              <a:buFont typeface="Arial"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buFont typeface="Arial" charset="0"/>
              <a:buNone/>
            </a:pPr>
            <a:r>
              <a:rPr lang="en-US" sz="2400" dirty="0">
                <a:latin typeface="Arial" panose="020B0604020202020204" pitchFamily="34" charset="0"/>
                <a:cs typeface="Arial" panose="020B0604020202020204" pitchFamily="34" charset="0"/>
              </a:rPr>
              <a:t> </a:t>
            </a:r>
          </a:p>
        </p:txBody>
      </p:sp>
      <p:pic>
        <p:nvPicPr>
          <p:cNvPr id="14" name="Picture 13" descr="army sharp teal ribbon images - Google-Suche - Internet Explorer provided by DoD">
            <a:hlinkClick r:id="rId2"/>
            <a:extLst>
              <a:ext uri="{FF2B5EF4-FFF2-40B4-BE49-F238E27FC236}">
                <a16:creationId xmlns:a16="http://schemas.microsoft.com/office/drawing/2014/main" id="{F59A301C-4D9B-4DB9-85E4-FA965673A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86" t="30905" r="57870" b="16970"/>
          <a:stretch/>
        </p:blipFill>
        <p:spPr>
          <a:xfrm>
            <a:off x="3478996" y="4672765"/>
            <a:ext cx="1054072" cy="1520875"/>
          </a:xfrm>
          <a:prstGeom prst="rect">
            <a:avLst/>
          </a:prstGeom>
        </p:spPr>
      </p:pic>
    </p:spTree>
    <p:extLst>
      <p:ext uri="{BB962C8B-B14F-4D97-AF65-F5344CB8AC3E}">
        <p14:creationId xmlns:p14="http://schemas.microsoft.com/office/powerpoint/2010/main" val="9057314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CCB486-A58D-4A45-94BD-415FF11433C3}"/>
              </a:ext>
            </a:extLst>
          </p:cNvPr>
          <p:cNvSpPr>
            <a:spLocks noGrp="1"/>
          </p:cNvSpPr>
          <p:nvPr>
            <p:ph type="title"/>
          </p:nvPr>
        </p:nvSpPr>
        <p:spPr>
          <a:xfrm>
            <a:off x="875211" y="113633"/>
            <a:ext cx="7772400" cy="480131"/>
          </a:xfrm>
        </p:spPr>
        <p:txBody>
          <a:bodyPr/>
          <a:lstStyle/>
          <a:p>
            <a:r>
              <a:rPr lang="en-US" dirty="0"/>
              <a:t>Army Community Service</a:t>
            </a:r>
          </a:p>
        </p:txBody>
      </p:sp>
      <p:pic>
        <p:nvPicPr>
          <p:cNvPr id="16" name="Picture 15">
            <a:extLst>
              <a:ext uri="{FF2B5EF4-FFF2-40B4-BE49-F238E27FC236}">
                <a16:creationId xmlns:a16="http://schemas.microsoft.com/office/drawing/2014/main" id="{00493307-F3EF-4AE7-8E37-07330081FD9C}"/>
              </a:ext>
            </a:extLst>
          </p:cNvPr>
          <p:cNvPicPr>
            <a:picLocks noChangeAspect="1"/>
          </p:cNvPicPr>
          <p:nvPr/>
        </p:nvPicPr>
        <p:blipFill>
          <a:blip r:embed="rId3"/>
          <a:stretch>
            <a:fillRect/>
          </a:stretch>
        </p:blipFill>
        <p:spPr>
          <a:xfrm>
            <a:off x="2197298" y="895740"/>
            <a:ext cx="5128226" cy="2705876"/>
          </a:xfrm>
          <a:prstGeom prst="rect">
            <a:avLst/>
          </a:prstGeom>
        </p:spPr>
      </p:pic>
      <p:sp>
        <p:nvSpPr>
          <p:cNvPr id="17" name="Text Box 5">
            <a:extLst>
              <a:ext uri="{FF2B5EF4-FFF2-40B4-BE49-F238E27FC236}">
                <a16:creationId xmlns:a16="http://schemas.microsoft.com/office/drawing/2014/main" id="{0A6B97D5-3E0A-40BF-8043-E067AAB42808}"/>
              </a:ext>
            </a:extLst>
          </p:cNvPr>
          <p:cNvSpPr txBox="1">
            <a:spLocks noChangeArrowheads="1"/>
          </p:cNvSpPr>
          <p:nvPr/>
        </p:nvSpPr>
        <p:spPr bwMode="auto">
          <a:xfrm>
            <a:off x="1441267" y="3018839"/>
            <a:ext cx="6400800" cy="286232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   </a:t>
            </a:r>
            <a:endParaRPr lang="en-US" sz="2000" b="1" dirty="0" smtClean="0">
              <a:solidFill>
                <a:srgbClr val="000000"/>
              </a:solidFill>
              <a:latin typeface="Arial" pitchFamily="34" charset="0"/>
              <a:cs typeface="Arial" pitchFamily="34" charset="0"/>
            </a:endParaRPr>
          </a:p>
          <a:p>
            <a:pPr algn="ctr" fontAlgn="base">
              <a:spcBef>
                <a:spcPct val="0"/>
              </a:spcBef>
              <a:spcAft>
                <a:spcPct val="0"/>
              </a:spcAft>
            </a:pPr>
            <a:endParaRPr lang="en-US" sz="2000" b="1" dirty="0" smtClean="0">
              <a:solidFill>
                <a:srgbClr val="000000"/>
              </a:solidFill>
              <a:latin typeface="Arial" pitchFamily="34" charset="0"/>
              <a:cs typeface="Arial" pitchFamily="34" charset="0"/>
            </a:endParaRPr>
          </a:p>
          <a:p>
            <a:pPr algn="ctr" fontAlgn="base">
              <a:spcBef>
                <a:spcPct val="0"/>
              </a:spcBef>
              <a:spcAft>
                <a:spcPct val="0"/>
              </a:spcAft>
            </a:pPr>
            <a:r>
              <a:rPr lang="en-US" sz="2000" b="1" dirty="0" smtClean="0">
                <a:solidFill>
                  <a:srgbClr val="000000"/>
                </a:solidFill>
                <a:latin typeface="Arial" pitchFamily="34" charset="0"/>
                <a:cs typeface="Arial" pitchFamily="34" charset="0"/>
              </a:rPr>
              <a:t>Panzer </a:t>
            </a:r>
            <a:r>
              <a:rPr lang="en-US" sz="2000" b="1" dirty="0">
                <a:solidFill>
                  <a:srgbClr val="000000"/>
                </a:solidFill>
                <a:latin typeface="Arial" pitchFamily="34" charset="0"/>
                <a:cs typeface="Arial" pitchFamily="34" charset="0"/>
              </a:rPr>
              <a:t>Kaserne, </a:t>
            </a:r>
          </a:p>
          <a:p>
            <a:pPr algn="ctr" fontAlgn="base">
              <a:spcBef>
                <a:spcPct val="0"/>
              </a:spcBef>
              <a:spcAft>
                <a:spcPct val="0"/>
              </a:spcAft>
            </a:pPr>
            <a:r>
              <a:rPr lang="en-US" sz="2000" b="1" dirty="0">
                <a:solidFill>
                  <a:srgbClr val="000000"/>
                </a:solidFill>
                <a:latin typeface="Arial" pitchFamily="34" charset="0"/>
                <a:cs typeface="Arial" pitchFamily="34" charset="0"/>
              </a:rPr>
              <a:t>Community Services Building 2915, 2</a:t>
            </a:r>
            <a:r>
              <a:rPr lang="en-US" sz="2000" b="1" baseline="30000" dirty="0">
                <a:solidFill>
                  <a:srgbClr val="000000"/>
                </a:solidFill>
                <a:latin typeface="Arial" pitchFamily="34" charset="0"/>
                <a:cs typeface="Arial" pitchFamily="34" charset="0"/>
              </a:rPr>
              <a:t>nd</a:t>
            </a:r>
            <a:r>
              <a:rPr lang="en-US" sz="2000" b="1" dirty="0">
                <a:solidFill>
                  <a:srgbClr val="000000"/>
                </a:solidFill>
                <a:latin typeface="Arial" pitchFamily="34" charset="0"/>
                <a:cs typeface="Arial" pitchFamily="34" charset="0"/>
              </a:rPr>
              <a:t> floor</a:t>
            </a:r>
          </a:p>
          <a:p>
            <a:pPr algn="ctr" fontAlgn="base">
              <a:spcBef>
                <a:spcPct val="0"/>
              </a:spcBef>
              <a:spcAft>
                <a:spcPct val="0"/>
              </a:spcAft>
            </a:pPr>
            <a:endParaRPr lang="en-US" sz="2000" b="1" dirty="0">
              <a:solidFill>
                <a:srgbClr val="000000"/>
              </a:solidFill>
              <a:latin typeface="Arial" pitchFamily="34" charset="0"/>
              <a:cs typeface="Arial" pitchFamily="34" charset="0"/>
            </a:endParaRPr>
          </a:p>
          <a:p>
            <a:pPr algn="ctr" fontAlgn="base">
              <a:spcBef>
                <a:spcPct val="0"/>
              </a:spcBef>
              <a:spcAft>
                <a:spcPct val="0"/>
              </a:spcAft>
            </a:pPr>
            <a:r>
              <a:rPr lang="en-US" sz="2000" b="1" dirty="0">
                <a:solidFill>
                  <a:srgbClr val="000000"/>
                </a:solidFill>
                <a:latin typeface="Arial" pitchFamily="34" charset="0"/>
                <a:cs typeface="Arial" pitchFamily="34" charset="0"/>
              </a:rPr>
              <a:t>Directly across the parking lot from the eXchange!</a:t>
            </a:r>
          </a:p>
          <a:p>
            <a:pPr algn="ctr" fontAlgn="base">
              <a:spcBef>
                <a:spcPct val="0"/>
              </a:spcBef>
              <a:spcAft>
                <a:spcPct val="0"/>
              </a:spcAft>
            </a:pPr>
            <a:endParaRPr lang="en-US" sz="2000" b="1" dirty="0">
              <a:solidFill>
                <a:srgbClr val="000000"/>
              </a:solidFill>
              <a:latin typeface="Arial" pitchFamily="34" charset="0"/>
              <a:cs typeface="Arial" pitchFamily="34" charset="0"/>
            </a:endParaRPr>
          </a:p>
          <a:p>
            <a:pPr algn="ctr" fontAlgn="base">
              <a:spcBef>
                <a:spcPct val="0"/>
              </a:spcBef>
              <a:spcAft>
                <a:spcPct val="0"/>
              </a:spcAft>
            </a:pPr>
            <a:r>
              <a:rPr lang="en-US" sz="2000" b="1" dirty="0" smtClean="0">
                <a:solidFill>
                  <a:srgbClr val="000000"/>
                </a:solidFill>
                <a:latin typeface="Arial" pitchFamily="34" charset="0"/>
                <a:cs typeface="Arial" pitchFamily="34" charset="0"/>
              </a:rPr>
              <a:t>DSN </a:t>
            </a:r>
            <a:r>
              <a:rPr lang="en-US" sz="2000" b="1" dirty="0">
                <a:solidFill>
                  <a:srgbClr val="000000"/>
                </a:solidFill>
                <a:latin typeface="Arial" pitchFamily="34" charset="0"/>
                <a:cs typeface="Arial" pitchFamily="34" charset="0"/>
              </a:rPr>
              <a:t>596-3362      CIV 09641-70-596-3362</a:t>
            </a:r>
          </a:p>
          <a:p>
            <a:pPr algn="ctr" fontAlgn="base">
              <a:spcBef>
                <a:spcPct val="0"/>
              </a:spcBef>
              <a:spcAft>
                <a:spcPct val="0"/>
              </a:spcAft>
            </a:pPr>
            <a:r>
              <a:rPr lang="en-US" sz="2000" b="1" dirty="0">
                <a:solidFill>
                  <a:srgbClr val="0000FF"/>
                </a:solidFill>
                <a:latin typeface="Arial" pitchFamily="34" charset="0"/>
                <a:cs typeface="Arial" pitchFamily="34" charset="0"/>
              </a:rPr>
              <a:t>  https://stuttgart.armymwr.com/</a:t>
            </a:r>
          </a:p>
        </p:txBody>
      </p:sp>
    </p:spTree>
    <p:extLst>
      <p:ext uri="{BB962C8B-B14F-4D97-AF65-F5344CB8AC3E}">
        <p14:creationId xmlns:p14="http://schemas.microsoft.com/office/powerpoint/2010/main" val="126634967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0A2F6DE-EAF2-4D5F-AC99-0A19BA82EE63}"/>
              </a:ext>
            </a:extLst>
          </p:cNvPr>
          <p:cNvSpPr txBox="1">
            <a:spLocks noChangeArrowheads="1"/>
          </p:cNvSpPr>
          <p:nvPr/>
        </p:nvSpPr>
        <p:spPr>
          <a:xfrm>
            <a:off x="1798984" y="2559279"/>
            <a:ext cx="6934200" cy="59966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8" name="Rectangle 5">
            <a:extLst>
              <a:ext uri="{FF2B5EF4-FFF2-40B4-BE49-F238E27FC236}">
                <a16:creationId xmlns:a16="http://schemas.microsoft.com/office/drawing/2014/main" id="{E465CEF8-01ED-4D0A-A6AB-AF382A95021A}"/>
              </a:ext>
            </a:extLst>
          </p:cNvPr>
          <p:cNvSpPr txBox="1">
            <a:spLocks noChangeArrowheads="1"/>
          </p:cNvSpPr>
          <p:nvPr/>
        </p:nvSpPr>
        <p:spPr>
          <a:xfrm>
            <a:off x="785616" y="1110006"/>
            <a:ext cx="8134266" cy="5362512"/>
          </a:xfrm>
          <a:prstGeom prst="rect">
            <a:avLst/>
          </a:prstGeom>
        </p:spPr>
        <p:txBody>
          <a:bodyPr/>
          <a:lstStyle/>
          <a:p>
            <a:pPr marL="34290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lang="en-US" sz="2400" b="1" kern="0" noProof="0" dirty="0" smtClean="0">
                <a:latin typeface="Arial" panose="020B0604020202020204" pitchFamily="34" charset="0"/>
                <a:cs typeface="Arial" panose="020B0604020202020204" pitchFamily="34" charset="0"/>
              </a:rPr>
              <a:t>Information </a:t>
            </a:r>
            <a:r>
              <a:rPr lang="en-US" sz="2400" b="1" kern="0" noProof="0" dirty="0">
                <a:latin typeface="Arial" panose="020B0604020202020204" pitchFamily="34" charset="0"/>
                <a:cs typeface="Arial" panose="020B0604020202020204" pitchFamily="34" charset="0"/>
              </a:rPr>
              <a:t>and </a:t>
            </a:r>
            <a:r>
              <a:rPr lang="en-US" sz="2400" b="1" kern="0" noProof="0" dirty="0" smtClean="0">
                <a:latin typeface="Arial" panose="020B0604020202020204" pitchFamily="34" charset="0"/>
                <a:cs typeface="Arial" panose="020B0604020202020204" pitchFamily="34" charset="0"/>
              </a:rPr>
              <a:t>Referral</a:t>
            </a:r>
          </a:p>
          <a:p>
            <a:pPr marL="34290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0" lang="en-US" sz="24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Unofficial Translation Services</a:t>
            </a:r>
          </a:p>
          <a:p>
            <a:pPr marL="800100" lvl="1" indent="-342900" fontAlgn="base">
              <a:spcBef>
                <a:spcPts val="600"/>
              </a:spcBef>
              <a:spcAft>
                <a:spcPct val="0"/>
              </a:spcAft>
              <a:buFont typeface="Arial" panose="020B0604020202020204" pitchFamily="34" charset="0"/>
              <a:buChar char="•"/>
              <a:defRPr/>
            </a:pPr>
            <a:r>
              <a:rPr lang="en-US" sz="2200" kern="0" dirty="0" smtClean="0">
                <a:latin typeface="Arial" panose="020B0604020202020204" pitchFamily="34" charset="0"/>
                <a:cs typeface="Arial" panose="020B0604020202020204" pitchFamily="34" charset="0"/>
              </a:rPr>
              <a:t>bills/correspondence, etc.</a:t>
            </a:r>
            <a:endParaRPr kumimoji="0" lang="en-US" sz="220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lang="en-US" sz="2400" b="1" kern="0" dirty="0">
                <a:latin typeface="Arial" panose="020B0604020202020204" pitchFamily="34" charset="0"/>
                <a:cs typeface="Arial" panose="020B0604020202020204" pitchFamily="34" charset="0"/>
              </a:rPr>
              <a:t>Host Nation </a:t>
            </a:r>
            <a:r>
              <a:rPr lang="en-US" sz="2400" b="1" kern="0" dirty="0" smtClean="0">
                <a:latin typeface="Arial" panose="020B0604020202020204" pitchFamily="34" charset="0"/>
                <a:cs typeface="Arial" panose="020B0604020202020204" pitchFamily="34" charset="0"/>
              </a:rPr>
              <a:t>Orientation</a:t>
            </a:r>
          </a:p>
          <a:p>
            <a:pPr marL="342900" lvl="0" indent="-342900" eaLnBrk="0" hangingPunct="0">
              <a:spcBef>
                <a:spcPts val="600"/>
              </a:spcBef>
              <a:buFont typeface="Wingdings" panose="05000000000000000000" pitchFamily="2" charset="2"/>
              <a:buChar char="ü"/>
              <a:defRPr/>
            </a:pPr>
            <a:r>
              <a:rPr lang="en-US" sz="2400" b="1" kern="0" dirty="0" smtClean="0">
                <a:latin typeface="Arial" panose="020B0604020202020204" pitchFamily="34" charset="0"/>
                <a:cs typeface="Arial" panose="020B0604020202020204" pitchFamily="34" charset="0"/>
              </a:rPr>
              <a:t>Lending Closet</a:t>
            </a:r>
          </a:p>
          <a:p>
            <a:pPr marL="800100" lvl="1" indent="-342900" fontAlgn="base">
              <a:spcBef>
                <a:spcPts val="1200"/>
              </a:spcBef>
              <a:spcAft>
                <a:spcPct val="0"/>
              </a:spcAft>
              <a:buFont typeface="Arial" panose="020B0604020202020204" pitchFamily="34" charset="0"/>
              <a:buChar char="•"/>
              <a:defRPr/>
            </a:pPr>
            <a:r>
              <a:rPr lang="en-US" sz="2200" kern="0" dirty="0">
                <a:latin typeface="Arial" panose="020B0604020202020204" pitchFamily="34" charset="0"/>
                <a:cs typeface="Arial" panose="020B0604020202020204" pitchFamily="34" charset="0"/>
              </a:rPr>
              <a:t>Includes pots, pans, dinnerware, small appliances, strollers, highchairs, utensils, car seats, etc. </a:t>
            </a:r>
          </a:p>
          <a:p>
            <a:pPr marL="800100" lvl="1" indent="-342900" fontAlgn="base">
              <a:spcBef>
                <a:spcPts val="1200"/>
              </a:spcBef>
              <a:spcAft>
                <a:spcPct val="0"/>
              </a:spcAft>
              <a:buFont typeface="Arial" panose="020B0604020202020204" pitchFamily="34" charset="0"/>
              <a:buChar char="•"/>
              <a:defRPr/>
            </a:pPr>
            <a:r>
              <a:rPr lang="en-US" sz="2200" kern="0" dirty="0">
                <a:latin typeface="Arial" panose="020B0604020202020204" pitchFamily="34" charset="0"/>
                <a:cs typeface="Arial" panose="020B0604020202020204" pitchFamily="34" charset="0"/>
              </a:rPr>
              <a:t>Available to </a:t>
            </a:r>
            <a:r>
              <a:rPr lang="en-US" sz="2200" kern="0" dirty="0" smtClean="0">
                <a:latin typeface="Arial" panose="020B0604020202020204" pitchFamily="34" charset="0"/>
                <a:cs typeface="Arial" panose="020B0604020202020204" pitchFamily="34" charset="0"/>
              </a:rPr>
              <a:t>incoming and outgoing personnel, </a:t>
            </a:r>
            <a:r>
              <a:rPr lang="en-US" sz="2200" kern="0" dirty="0" smtClean="0">
                <a:latin typeface="Arial" panose="020B0604020202020204" pitchFamily="34" charset="0"/>
                <a:cs typeface="Arial" panose="020B0604020202020204" pitchFamily="34" charset="0"/>
              </a:rPr>
              <a:t>to </a:t>
            </a:r>
            <a:r>
              <a:rPr lang="en-US" sz="2200" kern="0" dirty="0" smtClean="0">
                <a:latin typeface="Arial" panose="020B0604020202020204" pitchFamily="34" charset="0"/>
                <a:cs typeface="Arial" panose="020B0604020202020204" pitchFamily="34" charset="0"/>
              </a:rPr>
              <a:t>include; Active </a:t>
            </a:r>
            <a:r>
              <a:rPr lang="en-US" sz="2200" kern="0" dirty="0">
                <a:latin typeface="Arial" panose="020B0604020202020204" pitchFamily="34" charset="0"/>
                <a:cs typeface="Arial" panose="020B0604020202020204" pitchFamily="34" charset="0"/>
              </a:rPr>
              <a:t>Duty, DOD civilians and contractors </a:t>
            </a:r>
            <a:endParaRPr lang="en-US" sz="2200" kern="0" dirty="0" smtClean="0">
              <a:latin typeface="Arial" panose="020B0604020202020204" pitchFamily="34" charset="0"/>
              <a:cs typeface="Arial" panose="020B0604020202020204" pitchFamily="34" charset="0"/>
            </a:endParaRPr>
          </a:p>
          <a:p>
            <a:pPr marL="800100" lvl="1" indent="-342900" fontAlgn="base">
              <a:spcBef>
                <a:spcPts val="1200"/>
              </a:spcBef>
              <a:spcAft>
                <a:spcPct val="0"/>
              </a:spcAft>
              <a:buFont typeface="Arial" panose="020B0604020202020204" pitchFamily="34" charset="0"/>
              <a:buChar char="•"/>
              <a:defRPr/>
            </a:pPr>
            <a:r>
              <a:rPr lang="en-US" sz="2200" kern="0" dirty="0" smtClean="0">
                <a:latin typeface="Arial" panose="020B0604020202020204" pitchFamily="34" charset="0"/>
                <a:cs typeface="Arial" panose="020B0604020202020204" pitchFamily="34" charset="0"/>
              </a:rPr>
              <a:t>Items may be borrowed for up to 60 days</a:t>
            </a:r>
            <a:endParaRPr lang="en-US" sz="2200" kern="0" dirty="0">
              <a:latin typeface="Arial" panose="020B0604020202020204" pitchFamily="34" charset="0"/>
              <a:cs typeface="Arial" panose="020B0604020202020204" pitchFamily="34" charset="0"/>
            </a:endParaRPr>
          </a:p>
          <a:p>
            <a:pPr marL="342900" lvl="0" indent="-342900" eaLnBrk="0" hangingPunct="0">
              <a:spcBef>
                <a:spcPts val="600"/>
              </a:spcBef>
              <a:buFont typeface="Wingdings" panose="05000000000000000000" pitchFamily="2" charset="2"/>
              <a:buChar char="ü"/>
              <a:defRPr/>
            </a:pPr>
            <a:endParaRPr lang="en-US" sz="2400" b="1" kern="0" dirty="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4C440D2-E16C-4CDF-9A56-31BD1D2F160A}"/>
              </a:ext>
            </a:extLst>
          </p:cNvPr>
          <p:cNvSpPr/>
          <p:nvPr/>
        </p:nvSpPr>
        <p:spPr>
          <a:xfrm>
            <a:off x="785616" y="84554"/>
            <a:ext cx="6738590" cy="523220"/>
          </a:xfrm>
          <a:prstGeom prst="rect">
            <a:avLst/>
          </a:prstGeom>
        </p:spPr>
        <p:txBody>
          <a:bodyPr wrap="square">
            <a:spAutoFit/>
          </a:bodyPr>
          <a:lstStyle/>
          <a:p>
            <a:pPr lvl="0" fontAlgn="base">
              <a:spcBef>
                <a:spcPct val="0"/>
              </a:spcBef>
              <a:spcAft>
                <a:spcPct val="0"/>
              </a:spcAft>
              <a:defRPr/>
            </a:pPr>
            <a:r>
              <a:rPr lang="en-US" sz="2800" b="1" kern="0" dirty="0">
                <a:solidFill>
                  <a:schemeClr val="bg2"/>
                </a:solidFill>
                <a:latin typeface="Arial" panose="020B0604020202020204" pitchFamily="34" charset="0"/>
                <a:cs typeface="Arial" panose="020B0604020202020204" pitchFamily="34" charset="0"/>
              </a:rPr>
              <a:t>Relocation Readiness</a:t>
            </a:r>
          </a:p>
        </p:txBody>
      </p:sp>
    </p:spTree>
    <p:extLst>
      <p:ext uri="{BB962C8B-B14F-4D97-AF65-F5344CB8AC3E}">
        <p14:creationId xmlns:p14="http://schemas.microsoft.com/office/powerpoint/2010/main" val="20568995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29" y="26682"/>
            <a:ext cx="7772400" cy="523220"/>
          </a:xfrm>
        </p:spPr>
        <p:txBody>
          <a:bodyPr/>
          <a:lstStyle/>
          <a:p>
            <a:pPr lvl="0" fontAlgn="base">
              <a:lnSpc>
                <a:spcPct val="100000"/>
              </a:lnSpc>
              <a:spcAft>
                <a:spcPct val="0"/>
              </a:spcAft>
              <a:defRPr/>
            </a:pPr>
            <a:r>
              <a:rPr lang="en-US" kern="0" dirty="0" smtClean="0"/>
              <a:t>Additional ACS Services</a:t>
            </a:r>
            <a:endParaRPr lang="en-US" kern="0" dirty="0"/>
          </a:p>
        </p:txBody>
      </p:sp>
      <p:sp>
        <p:nvSpPr>
          <p:cNvPr id="10" name="Rectangle 3">
            <a:extLst>
              <a:ext uri="{FF2B5EF4-FFF2-40B4-BE49-F238E27FC236}">
                <a16:creationId xmlns:a16="http://schemas.microsoft.com/office/drawing/2014/main" id="{015DBE34-6B19-4772-BF00-17CF2543086A}"/>
              </a:ext>
            </a:extLst>
          </p:cNvPr>
          <p:cNvSpPr txBox="1">
            <a:spLocks noChangeArrowheads="1"/>
          </p:cNvSpPr>
          <p:nvPr/>
        </p:nvSpPr>
        <p:spPr>
          <a:xfrm>
            <a:off x="382828" y="1213839"/>
            <a:ext cx="8458200" cy="4631149"/>
          </a:xfrm>
          <a:prstGeom prst="rect">
            <a:avLst/>
          </a:prstGeom>
        </p:spPr>
        <p:txBody>
          <a:bodyPr/>
          <a:lstStyle/>
          <a:p>
            <a:pPr marL="342900" indent="-342900">
              <a:spcBef>
                <a:spcPct val="20000"/>
              </a:spcBef>
              <a:buFont typeface="Wingdings" panose="05000000000000000000" pitchFamily="2" charset="2"/>
              <a:buChar char="ü"/>
              <a:defRPr/>
            </a:pPr>
            <a:r>
              <a:rPr lang="en-US" sz="2400" b="1" kern="0" dirty="0" smtClean="0"/>
              <a:t>Army Volunteer Corps</a:t>
            </a:r>
            <a:endParaRPr lang="en-US" sz="2400" kern="0" dirty="0"/>
          </a:p>
          <a:p>
            <a:pPr marL="800100" lvl="1" indent="-342900" fontAlgn="base">
              <a:spcBef>
                <a:spcPct val="20000"/>
              </a:spcBef>
              <a:spcAft>
                <a:spcPct val="0"/>
              </a:spcAft>
              <a:buFont typeface="Arial" panose="020B0604020202020204" pitchFamily="34" charset="0"/>
              <a:buChar char="•"/>
              <a:defRPr/>
            </a:pPr>
            <a:r>
              <a:rPr kumimoji="0" lang="en-US" sz="2200" i="0" u="none" strike="noStrike" kern="0" cap="none" spc="0" normalizeH="0" baseline="0" noProof="0" dirty="0" smtClean="0">
                <a:ln>
                  <a:noFill/>
                </a:ln>
                <a:solidFill>
                  <a:schemeClr val="tx1"/>
                </a:solidFill>
                <a:effectLst/>
                <a:uLnTx/>
                <a:uFillTx/>
              </a:rPr>
              <a:t>Register </a:t>
            </a:r>
            <a:r>
              <a:rPr kumimoji="0" lang="en-US" sz="2200" i="0" u="none" strike="noStrike" kern="0" cap="none" spc="0" normalizeH="0" baseline="0" noProof="0" dirty="0">
                <a:ln>
                  <a:noFill/>
                </a:ln>
                <a:solidFill>
                  <a:schemeClr val="tx1"/>
                </a:solidFill>
                <a:effectLst/>
                <a:uLnTx/>
                <a:uFillTx/>
              </a:rPr>
              <a:t>as a </a:t>
            </a:r>
            <a:r>
              <a:rPr kumimoji="0" lang="en-US" sz="2200" i="0" u="none" strike="noStrike" kern="0" cap="none" spc="0" normalizeH="0" baseline="0" noProof="0" dirty="0" smtClean="0">
                <a:ln>
                  <a:noFill/>
                </a:ln>
                <a:solidFill>
                  <a:schemeClr val="tx1"/>
                </a:solidFill>
                <a:effectLst/>
                <a:uLnTx/>
                <a:uFillTx/>
              </a:rPr>
              <a:t>volunteer </a:t>
            </a:r>
            <a:r>
              <a:rPr kumimoji="0" lang="en-US" sz="2200" i="0" u="none" strike="noStrike" kern="0" cap="none" spc="0" normalizeH="0" baseline="0" noProof="0" dirty="0">
                <a:ln>
                  <a:noFill/>
                </a:ln>
                <a:solidFill>
                  <a:schemeClr val="tx1"/>
                </a:solidFill>
                <a:effectLst/>
                <a:uLnTx/>
                <a:uFillTx/>
              </a:rPr>
              <a:t>and find opportunities in the community </a:t>
            </a:r>
            <a:r>
              <a:rPr lang="en-US" sz="2200" kern="0" dirty="0"/>
              <a:t>at</a:t>
            </a:r>
            <a:r>
              <a:rPr kumimoji="0" lang="en-US" sz="2200" i="0" u="none" strike="noStrike" kern="0" cap="none" spc="0" normalizeH="0" baseline="0" noProof="0" dirty="0">
                <a:ln>
                  <a:noFill/>
                </a:ln>
                <a:solidFill>
                  <a:schemeClr val="tx1"/>
                </a:solidFill>
                <a:effectLst/>
                <a:uLnTx/>
                <a:uFillTx/>
              </a:rPr>
              <a:t> </a:t>
            </a:r>
            <a:r>
              <a:rPr kumimoji="0" lang="en-US" sz="2200" i="0" u="none" strike="noStrike" kern="0" cap="none" spc="0" normalizeH="0" baseline="0" noProof="0" dirty="0" smtClean="0">
                <a:ln>
                  <a:noFill/>
                </a:ln>
                <a:solidFill>
                  <a:schemeClr val="tx1"/>
                </a:solidFill>
                <a:effectLst/>
                <a:uLnTx/>
                <a:uFillTx/>
                <a:hlinkClick r:id="rId2"/>
              </a:rPr>
              <a:t>www.myarmyonesource.com</a:t>
            </a:r>
            <a:endParaRPr kumimoji="0" lang="en-US" sz="2200" i="0" u="none" strike="noStrike" kern="0" cap="none" spc="0" normalizeH="0" baseline="0" noProof="0" dirty="0" smtClean="0">
              <a:ln>
                <a:noFill/>
              </a:ln>
              <a:solidFill>
                <a:schemeClr val="tx1"/>
              </a:solidFill>
              <a:effectLst/>
              <a:uLnTx/>
              <a:uFillTx/>
            </a:endParaRPr>
          </a:p>
          <a:p>
            <a:pPr marL="800100" lvl="1" indent="-342900" fontAlgn="base">
              <a:spcBef>
                <a:spcPct val="20000"/>
              </a:spcBef>
              <a:spcAft>
                <a:spcPct val="0"/>
              </a:spcAft>
              <a:buFont typeface="Arial" panose="020B0604020202020204" pitchFamily="34" charset="0"/>
              <a:buChar char="•"/>
              <a:defRPr/>
            </a:pPr>
            <a:r>
              <a:rPr lang="en-US" sz="2200" kern="0" dirty="0"/>
              <a:t>OPM recognizes volunteer hours as actual paid experience on </a:t>
            </a:r>
            <a:r>
              <a:rPr lang="en-US" sz="2200" kern="0" dirty="0" smtClean="0"/>
              <a:t>resumes</a:t>
            </a:r>
          </a:p>
          <a:p>
            <a:pPr marL="800100" lvl="1" indent="-342900" fontAlgn="base">
              <a:spcBef>
                <a:spcPct val="20000"/>
              </a:spcBef>
              <a:spcAft>
                <a:spcPct val="0"/>
              </a:spcAft>
              <a:buFont typeface="Arial" panose="020B0604020202020204" pitchFamily="34" charset="0"/>
              <a:buChar char="•"/>
              <a:defRPr/>
            </a:pPr>
            <a:endParaRPr lang="en-US" sz="2200" kern="0" dirty="0"/>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2400" b="1" i="0" u="none" strike="noStrike" kern="0" cap="none" spc="0" normalizeH="0" baseline="0" noProof="0" dirty="0" smtClean="0">
                <a:ln>
                  <a:noFill/>
                </a:ln>
                <a:solidFill>
                  <a:schemeClr val="tx1"/>
                </a:solidFill>
                <a:effectLst/>
                <a:uLnTx/>
                <a:uFillTx/>
              </a:rPr>
              <a:t>Employment Readiness Program</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Resume review and coaching</a:t>
            </a:r>
          </a:p>
          <a:p>
            <a:pPr marL="800100" lvl="1"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Navigating </a:t>
            </a:r>
            <a:r>
              <a:rPr lang="en-US" sz="2200" dirty="0">
                <a:latin typeface="Arial" panose="020B0604020202020204" pitchFamily="34" charset="0"/>
                <a:cs typeface="Arial" panose="020B0604020202020204" pitchFamily="34" charset="0"/>
              </a:rPr>
              <a:t>USAJOBS</a:t>
            </a:r>
          </a:p>
          <a:p>
            <a:pPr marL="800100" lvl="1"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Employment </a:t>
            </a:r>
            <a:r>
              <a:rPr lang="en-US" sz="2200" dirty="0">
                <a:latin typeface="Arial" panose="020B0604020202020204" pitchFamily="34" charset="0"/>
                <a:cs typeface="Arial" panose="020B0604020202020204" pitchFamily="34" charset="0"/>
              </a:rPr>
              <a:t>information</a:t>
            </a:r>
          </a:p>
          <a:p>
            <a:pPr marL="800100" lvl="1"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Virtual </a:t>
            </a:r>
            <a:r>
              <a:rPr lang="en-US" sz="2200" dirty="0">
                <a:latin typeface="Arial" panose="020B0604020202020204" pitchFamily="34" charset="0"/>
                <a:cs typeface="Arial" panose="020B0604020202020204" pitchFamily="34" charset="0"/>
              </a:rPr>
              <a:t>Job fairs and targeted hiring events</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endParaRPr kumimoji="0" lang="en-US" sz="24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26298973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159BE05E-A958-440C-AF36-F3B421DE1FC9}"/>
              </a:ext>
            </a:extLst>
          </p:cNvPr>
          <p:cNvSpPr txBox="1">
            <a:spLocks noChangeArrowheads="1"/>
          </p:cNvSpPr>
          <p:nvPr/>
        </p:nvSpPr>
        <p:spPr>
          <a:xfrm>
            <a:off x="836024" y="77672"/>
            <a:ext cx="6934200" cy="59966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2"/>
                </a:solidFill>
                <a:latin typeface="Arial" panose="020B0604020202020204" pitchFamily="34" charset="0"/>
                <a:ea typeface="+mj-ea"/>
                <a:cs typeface="Arial" panose="020B0604020202020204" pitchFamily="34" charset="0"/>
              </a:rPr>
              <a:t>Additional ACS Services</a:t>
            </a:r>
            <a:endParaRPr kumimoji="0" lang="en-US" sz="28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endParaRPr>
          </a:p>
        </p:txBody>
      </p:sp>
      <p:sp>
        <p:nvSpPr>
          <p:cNvPr id="13" name="Rectangle 6">
            <a:extLst>
              <a:ext uri="{FF2B5EF4-FFF2-40B4-BE49-F238E27FC236}">
                <a16:creationId xmlns:a16="http://schemas.microsoft.com/office/drawing/2014/main" id="{05CC46EF-4858-4CD0-9106-CE526FB020BD}"/>
              </a:ext>
            </a:extLst>
          </p:cNvPr>
          <p:cNvSpPr>
            <a:spLocks noChangeArrowheads="1"/>
          </p:cNvSpPr>
          <p:nvPr/>
        </p:nvSpPr>
        <p:spPr bwMode="auto">
          <a:xfrm>
            <a:off x="327990" y="1003241"/>
            <a:ext cx="8348871" cy="4877606"/>
          </a:xfrm>
          <a:prstGeom prst="rect">
            <a:avLst/>
          </a:prstGeom>
          <a:noFill/>
          <a:ln w="9525">
            <a:noFill/>
            <a:miter lim="800000"/>
            <a:headEnd/>
            <a:tailEnd/>
          </a:ln>
        </p:spPr>
        <p:txBody>
          <a:bodyPr/>
          <a:lstStyle/>
          <a:p>
            <a:pPr marL="342900" indent="-342900">
              <a:lnSpc>
                <a:spcPct val="150000"/>
              </a:lnSpc>
              <a:spcBef>
                <a:spcPct val="20000"/>
              </a:spcBef>
              <a:buFont typeface="Wingdings" panose="05000000000000000000" pitchFamily="2" charset="2"/>
              <a:buChar char="ü"/>
            </a:pPr>
            <a:r>
              <a:rPr lang="en-US" sz="2400" b="1" dirty="0" smtClean="0">
                <a:latin typeface="Arial" panose="020B0604020202020204" pitchFamily="34" charset="0"/>
                <a:cs typeface="Arial" panose="020B0604020202020204" pitchFamily="34" charset="0"/>
              </a:rPr>
              <a:t>Financial Readiness Program</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Basic </a:t>
            </a:r>
            <a:r>
              <a:rPr lang="en-US" sz="2200" dirty="0">
                <a:latin typeface="Arial" panose="020B0604020202020204" pitchFamily="34" charset="0"/>
                <a:cs typeface="Arial" panose="020B0604020202020204" pitchFamily="34" charset="0"/>
              </a:rPr>
              <a:t>Investment and Financial Planning classes</a:t>
            </a:r>
          </a:p>
          <a:p>
            <a:pPr marL="800100" lvl="1" indent="-342900">
              <a:spcBef>
                <a:spcPct val="20000"/>
              </a:spcBef>
              <a:buFont typeface="Arial" panose="020B0604020202020204" pitchFamily="34" charset="0"/>
              <a:buChar char="•"/>
            </a:pPr>
            <a:r>
              <a:rPr lang="en-US" sz="2200" dirty="0">
                <a:latin typeface="Arial" panose="020B0604020202020204" pitchFamily="34" charset="0"/>
                <a:cs typeface="Arial" panose="020B0604020202020204" pitchFamily="34" charset="0"/>
              </a:rPr>
              <a:t>Debt Management</a:t>
            </a:r>
          </a:p>
          <a:p>
            <a:pPr marL="800100" lvl="1" indent="-342900">
              <a:spcBef>
                <a:spcPct val="20000"/>
              </a:spcBef>
              <a:buFont typeface="Arial" panose="020B0604020202020204" pitchFamily="34" charset="0"/>
              <a:buChar char="•"/>
            </a:pPr>
            <a:r>
              <a:rPr lang="en-US" sz="2200" dirty="0">
                <a:latin typeface="Arial" panose="020B0604020202020204" pitchFamily="34" charset="0"/>
                <a:cs typeface="Arial" panose="020B0604020202020204" pitchFamily="34" charset="0"/>
              </a:rPr>
              <a:t>Army Emergency Relief (AER)</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Assistance for all branches available</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Financial In/Out processing available for all first term soldiers</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Financial classes, to include: thrift savings plan, estate planning, savings, scholarship, student loans, etc. </a:t>
            </a:r>
          </a:p>
          <a:p>
            <a:pPr marL="800100" lvl="1" indent="-342900">
              <a:spcBef>
                <a:spcPct val="2000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0678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2BDFA692-DE54-4AA1-B5FC-069F9B6C2BCA}"/>
              </a:ext>
            </a:extLst>
          </p:cNvPr>
          <p:cNvSpPr txBox="1">
            <a:spLocks noChangeArrowheads="1"/>
          </p:cNvSpPr>
          <p:nvPr/>
        </p:nvSpPr>
        <p:spPr>
          <a:xfrm>
            <a:off x="914401" y="27852"/>
            <a:ext cx="6934200" cy="59966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2"/>
                </a:solidFill>
                <a:latin typeface="Arial" panose="020B0604020202020204" pitchFamily="34" charset="0"/>
                <a:ea typeface="+mj-ea"/>
                <a:cs typeface="Arial" panose="020B0604020202020204" pitchFamily="34" charset="0"/>
              </a:rPr>
              <a:t>Additional ACS Services</a:t>
            </a:r>
            <a:endParaRPr kumimoji="0" lang="en-US" sz="28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endParaRPr>
          </a:p>
        </p:txBody>
      </p:sp>
      <p:sp>
        <p:nvSpPr>
          <p:cNvPr id="13" name="Rectangle 5">
            <a:extLst>
              <a:ext uri="{FF2B5EF4-FFF2-40B4-BE49-F238E27FC236}">
                <a16:creationId xmlns:a16="http://schemas.microsoft.com/office/drawing/2014/main" id="{7F776125-AAEE-4DB0-A1EA-DDF5BA505EB4}"/>
              </a:ext>
            </a:extLst>
          </p:cNvPr>
          <p:cNvSpPr>
            <a:spLocks noChangeArrowheads="1"/>
          </p:cNvSpPr>
          <p:nvPr/>
        </p:nvSpPr>
        <p:spPr bwMode="auto">
          <a:xfrm>
            <a:off x="174172" y="1300013"/>
            <a:ext cx="8534401" cy="4509116"/>
          </a:xfrm>
          <a:prstGeom prst="rect">
            <a:avLst/>
          </a:prstGeom>
          <a:noFill/>
          <a:ln w="9525">
            <a:noFill/>
            <a:miter lim="800000"/>
            <a:headEnd/>
            <a:tailEnd/>
          </a:ln>
        </p:spPr>
        <p:txBody>
          <a:bodyPr/>
          <a:lstStyle/>
          <a:p>
            <a:pPr marL="342900" indent="-342900">
              <a:spcBef>
                <a:spcPct val="20000"/>
              </a:spcBef>
              <a:buFont typeface="Wingdings" panose="05000000000000000000" pitchFamily="2" charset="2"/>
              <a:buChar char="ü"/>
            </a:pPr>
            <a:r>
              <a:rPr lang="en-US" sz="2400" b="1" dirty="0" smtClean="0">
                <a:latin typeface="Arial" panose="020B0604020202020204" pitchFamily="34" charset="0"/>
                <a:cs typeface="Arial" panose="020B0604020202020204" pitchFamily="34" charset="0"/>
              </a:rPr>
              <a:t>Mobilization and Deployment</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Soldier </a:t>
            </a:r>
            <a:r>
              <a:rPr lang="en-US" sz="2200" dirty="0">
                <a:latin typeface="Arial" panose="020B0604020202020204" pitchFamily="34" charset="0"/>
                <a:cs typeface="Arial" panose="020B0604020202020204" pitchFamily="34" charset="0"/>
              </a:rPr>
              <a:t>Family Readiness Group (SFRG) </a:t>
            </a:r>
            <a:r>
              <a:rPr lang="en-US" sz="2200" dirty="0" smtClean="0">
                <a:latin typeface="Arial" panose="020B0604020202020204" pitchFamily="34" charset="0"/>
                <a:cs typeface="Arial" panose="020B0604020202020204" pitchFamily="34" charset="0"/>
              </a:rPr>
              <a:t>and CARE Team Pre-Deployment Preparation </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Personnel Readiness Processing</a:t>
            </a:r>
            <a:endParaRPr lang="en-US" sz="2400" dirty="0">
              <a:latin typeface="Arial" panose="020B0604020202020204" pitchFamily="34" charset="0"/>
              <a:cs typeface="Arial" panose="020B0604020202020204" pitchFamily="34" charset="0"/>
            </a:endParaRPr>
          </a:p>
          <a:p>
            <a:pPr marL="342900" indent="-342900">
              <a:spcBef>
                <a:spcPct val="20000"/>
              </a:spcBef>
              <a:buFontTx/>
              <a:buChar char="•"/>
            </a:pPr>
            <a:endParaRPr lang="en-US" sz="1400" dirty="0">
              <a:latin typeface="Arial" panose="020B0604020202020204" pitchFamily="34" charset="0"/>
              <a:cs typeface="Arial" panose="020B0604020202020204" pitchFamily="34" charset="0"/>
            </a:endParaRPr>
          </a:p>
          <a:p>
            <a:pPr marL="457200" indent="-457200">
              <a:spcBef>
                <a:spcPct val="20000"/>
              </a:spcBef>
              <a:buFont typeface="Wingdings" panose="05000000000000000000" pitchFamily="2" charset="2"/>
              <a:buChar char="ü"/>
            </a:pPr>
            <a:r>
              <a:rPr lang="en-US" sz="2400" b="1" dirty="0" smtClean="0">
                <a:latin typeface="Arial" panose="020B0604020202020204" pitchFamily="34" charset="0"/>
                <a:cs typeface="Arial" panose="020B0604020202020204" pitchFamily="34" charset="0"/>
              </a:rPr>
              <a:t>Survivor Outreach Services</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Provides </a:t>
            </a:r>
            <a:r>
              <a:rPr lang="en-US" sz="2200" dirty="0">
                <a:latin typeface="Arial" panose="020B0604020202020204" pitchFamily="34" charset="0"/>
                <a:cs typeface="Arial" panose="020B0604020202020204" pitchFamily="34" charset="0"/>
              </a:rPr>
              <a:t>outreach and support regardless of the deceased Service Member’s Army component, duty status, location or manner of </a:t>
            </a:r>
            <a:r>
              <a:rPr lang="en-US" sz="2200" dirty="0" smtClean="0">
                <a:latin typeface="Arial" panose="020B0604020202020204" pitchFamily="34" charset="0"/>
                <a:cs typeface="Arial" panose="020B0604020202020204" pitchFamily="34" charset="0"/>
              </a:rPr>
              <a:t>death</a:t>
            </a:r>
          </a:p>
          <a:p>
            <a:pPr marL="800100" lvl="1" indent="-342900">
              <a:spcBef>
                <a:spcPct val="200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Survivors </a:t>
            </a:r>
            <a:r>
              <a:rPr lang="en-US" sz="2200" dirty="0">
                <a:latin typeface="Arial" panose="020B0604020202020204" pitchFamily="34" charset="0"/>
                <a:cs typeface="Arial" panose="020B0604020202020204" pitchFamily="34" charset="0"/>
              </a:rPr>
              <a:t>include spouses, children, parents, siblings, </a:t>
            </a:r>
            <a:r>
              <a:rPr lang="en-US" sz="2200" dirty="0" smtClean="0">
                <a:latin typeface="Arial" panose="020B0604020202020204" pitchFamily="34" charset="0"/>
                <a:cs typeface="Arial" panose="020B0604020202020204" pitchFamily="34" charset="0"/>
              </a:rPr>
              <a:t>                 grandparents </a:t>
            </a:r>
            <a:r>
              <a:rPr lang="en-US" sz="2200" dirty="0">
                <a:latin typeface="Arial" panose="020B0604020202020204" pitchFamily="34" charset="0"/>
                <a:cs typeface="Arial" panose="020B0604020202020204" pitchFamily="34" charset="0"/>
              </a:rPr>
              <a:t>and other family members</a:t>
            </a:r>
          </a:p>
          <a:p>
            <a:pPr marL="914400" lvl="1" indent="-457200">
              <a:spcBef>
                <a:spcPct val="20000"/>
              </a:spcBef>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00963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E2B386DD-08ED-41C6-AF24-16E0650AF4DC}"/>
              </a:ext>
            </a:extLst>
          </p:cNvPr>
          <p:cNvSpPr txBox="1">
            <a:spLocks noChangeArrowheads="1"/>
          </p:cNvSpPr>
          <p:nvPr/>
        </p:nvSpPr>
        <p:spPr>
          <a:xfrm>
            <a:off x="748932" y="113306"/>
            <a:ext cx="7387717" cy="64434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rPr>
              <a:t>Exceptional Family Member Program</a:t>
            </a:r>
            <a:r>
              <a:rPr lang="en-US" sz="2600" b="1" kern="0" baseline="0" dirty="0">
                <a:solidFill>
                  <a:schemeClr val="bg2"/>
                </a:solidFill>
                <a:latin typeface="Arial" panose="020B0604020202020204" pitchFamily="34" charset="0"/>
                <a:ea typeface="+mj-ea"/>
                <a:cs typeface="Arial" panose="020B0604020202020204" pitchFamily="34" charset="0"/>
              </a:rPr>
              <a:t> </a:t>
            </a:r>
            <a:r>
              <a:rPr kumimoji="0" lang="en-US" sz="2600" b="1" i="0" u="none" strike="noStrike" kern="0" cap="none" spc="0" normalizeH="0" noProof="0" dirty="0">
                <a:ln>
                  <a:noFill/>
                </a:ln>
                <a:solidFill>
                  <a:schemeClr val="bg2"/>
                </a:solidFill>
                <a:effectLst/>
                <a:uLnTx/>
                <a:uFillTx/>
                <a:latin typeface="Arial" panose="020B0604020202020204" pitchFamily="34" charset="0"/>
                <a:ea typeface="+mj-ea"/>
                <a:cs typeface="Arial" panose="020B0604020202020204" pitchFamily="34" charset="0"/>
              </a:rPr>
              <a:t>(EFMP)</a:t>
            </a:r>
            <a:endParaRPr kumimoji="0" lang="en-US" sz="26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endParaRPr>
          </a:p>
        </p:txBody>
      </p:sp>
      <p:sp>
        <p:nvSpPr>
          <p:cNvPr id="13" name="Rectangle 3">
            <a:extLst>
              <a:ext uri="{FF2B5EF4-FFF2-40B4-BE49-F238E27FC236}">
                <a16:creationId xmlns:a16="http://schemas.microsoft.com/office/drawing/2014/main" id="{1BAF7A88-D573-4CDF-85EB-05E8B002F376}"/>
              </a:ext>
            </a:extLst>
          </p:cNvPr>
          <p:cNvSpPr txBox="1">
            <a:spLocks noChangeArrowheads="1"/>
          </p:cNvSpPr>
          <p:nvPr/>
        </p:nvSpPr>
        <p:spPr>
          <a:xfrm>
            <a:off x="493644" y="888740"/>
            <a:ext cx="4101547" cy="4530402"/>
          </a:xfrm>
          <a:prstGeom prst="rect">
            <a:avLst/>
          </a:prstGeom>
        </p:spPr>
        <p:txBody>
          <a:bodyPr/>
          <a:lstStyle/>
          <a:p>
            <a:pPr marL="342900" indent="-342900" algn="ctr">
              <a:spcBef>
                <a:spcPct val="20000"/>
              </a:spcBef>
            </a:pPr>
            <a:r>
              <a:rPr lang="en-US" sz="2400" b="1" u="sng" dirty="0" smtClean="0">
                <a:latin typeface="Arial" panose="020B0604020202020204" pitchFamily="34" charset="0"/>
                <a:cs typeface="Arial" panose="020B0604020202020204" pitchFamily="34" charset="0"/>
              </a:rPr>
              <a:t>Medical</a:t>
            </a:r>
            <a:endParaRPr lang="en-US" sz="2400" b="1" u="sng" dirty="0">
              <a:latin typeface="Arial" panose="020B0604020202020204" pitchFamily="34" charset="0"/>
              <a:cs typeface="Arial" panose="020B0604020202020204" pitchFamily="34" charset="0"/>
            </a:endParaRPr>
          </a:p>
          <a:p>
            <a:pPr marL="342900" indent="-342900">
              <a:spcBef>
                <a:spcPct val="2000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Enrollment is mandatory for Active Duty and their families requiring specialized medical or educational care</a:t>
            </a:r>
          </a:p>
          <a:p>
            <a:pPr marL="342900" indent="-342900">
              <a:spcBef>
                <a:spcPct val="2000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Reevaluation every 3 years or as needed</a:t>
            </a:r>
          </a:p>
          <a:p>
            <a:pPr marL="342900" indent="-342900">
              <a:spcBef>
                <a:spcPct val="2000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Medical Case Coordinator located at the Patch Health Clinic</a:t>
            </a:r>
          </a:p>
          <a:p>
            <a:pPr marL="342900" indent="-342900">
              <a:spcBef>
                <a:spcPct val="20000"/>
              </a:spcBef>
              <a:buFontTx/>
              <a:buChar char="•"/>
            </a:pPr>
            <a:endParaRPr lang="en-US" sz="1600" dirty="0">
              <a:latin typeface="Arial" panose="020B0604020202020204" pitchFamily="34" charset="0"/>
              <a:cs typeface="Arial" panose="020B0604020202020204" pitchFamily="34" charset="0"/>
            </a:endParaRPr>
          </a:p>
          <a:p>
            <a:pPr marL="342900" indent="-342900">
              <a:spcBef>
                <a:spcPct val="20000"/>
              </a:spcBef>
              <a:buFontTx/>
              <a:buChar char="•"/>
            </a:pPr>
            <a:endParaRPr lang="en-US" sz="1600" dirty="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D5C362F9-861F-4F64-BBED-5178C9DAA668}"/>
              </a:ext>
            </a:extLst>
          </p:cNvPr>
          <p:cNvSpPr txBox="1">
            <a:spLocks noChangeArrowheads="1"/>
          </p:cNvSpPr>
          <p:nvPr/>
        </p:nvSpPr>
        <p:spPr>
          <a:xfrm>
            <a:off x="4595191" y="888740"/>
            <a:ext cx="4128052" cy="5744818"/>
          </a:xfrm>
          <a:prstGeom prst="rect">
            <a:avLst/>
          </a:prstGeom>
        </p:spPr>
        <p:txBody>
          <a:bodyPr/>
          <a:lstStyle/>
          <a:p>
            <a:pPr marL="342900" lvl="0" indent="-342900" algn="ctr" fontAlgn="base">
              <a:spcBef>
                <a:spcPct val="20000"/>
              </a:spcBef>
              <a:spcAft>
                <a:spcPct val="0"/>
              </a:spcAft>
            </a:pPr>
            <a:r>
              <a:rPr lang="en-US" sz="2400" b="1" u="sng" dirty="0">
                <a:latin typeface="Arial" panose="020B0604020202020204" pitchFamily="34" charset="0"/>
                <a:cs typeface="Arial" panose="020B0604020202020204" pitchFamily="34" charset="0"/>
              </a:rPr>
              <a:t>Family Support</a:t>
            </a:r>
          </a:p>
          <a:p>
            <a:pPr marL="342900" lvl="0" indent="-342900" fontAlgn="base">
              <a:spcBef>
                <a:spcPct val="20000"/>
              </a:spcBef>
              <a:spcAft>
                <a:spcPct val="0"/>
              </a:spcAf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Support </a:t>
            </a:r>
            <a:r>
              <a:rPr lang="en-US" sz="2200" dirty="0">
                <a:latin typeface="Arial" panose="020B0604020202020204" pitchFamily="34" charset="0"/>
                <a:cs typeface="Arial" panose="020B0604020202020204" pitchFamily="34" charset="0"/>
              </a:rPr>
              <a:t>services available for all Service Members, DOD Civilians, Contractors and their families</a:t>
            </a:r>
          </a:p>
          <a:p>
            <a:pPr marL="342900" lvl="0" indent="-342900" fontAlgn="base">
              <a:spcBef>
                <a:spcPct val="20000"/>
              </a:spcBef>
              <a:spcAft>
                <a:spcPct val="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Families MUST In-Process with the ACS EFMP Family Support within 10 Calendar Days of </a:t>
            </a:r>
            <a:r>
              <a:rPr lang="en-US" sz="2200" dirty="0" smtClean="0">
                <a:latin typeface="Arial" panose="020B0604020202020204" pitchFamily="34" charset="0"/>
                <a:cs typeface="Arial" panose="020B0604020202020204" pitchFamily="34" charset="0"/>
              </a:rPr>
              <a:t>arrival</a:t>
            </a:r>
            <a:endParaRPr lang="en-US" sz="2200" dirty="0">
              <a:latin typeface="Arial" panose="020B0604020202020204" pitchFamily="34" charset="0"/>
              <a:cs typeface="Arial" panose="020B0604020202020204" pitchFamily="34" charset="0"/>
            </a:endParaRPr>
          </a:p>
          <a:p>
            <a:pPr marL="342900" lvl="0" indent="-342900" fontAlgn="base">
              <a:spcBef>
                <a:spcPct val="20000"/>
              </a:spcBef>
              <a:spcAft>
                <a:spcPct val="0"/>
              </a:spcAft>
              <a:buFont typeface="Wingdings" panose="05000000000000000000" pitchFamily="2" charset="2"/>
              <a:buChar char="ü"/>
            </a:pPr>
            <a:r>
              <a:rPr lang="en-US" sz="2200" kern="0" dirty="0">
                <a:latin typeface="Arial" panose="020B0604020202020204" pitchFamily="34" charset="0"/>
                <a:cs typeface="Arial" panose="020B0604020202020204" pitchFamily="34" charset="0"/>
              </a:rPr>
              <a:t>Resources and Referrals to local agencies</a:t>
            </a:r>
            <a:endPar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indent="-342900" fontAlgn="base">
              <a:spcBef>
                <a:spcPct val="20000"/>
              </a:spcBef>
              <a:spcAft>
                <a:spcPct val="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Support Groups and Monthly Events</a:t>
            </a: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30082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1DD0BB-5022-4549-9313-3377114E7506}"/>
              </a:ext>
            </a:extLst>
          </p:cNvPr>
          <p:cNvSpPr txBox="1">
            <a:spLocks noChangeArrowheads="1"/>
          </p:cNvSpPr>
          <p:nvPr/>
        </p:nvSpPr>
        <p:spPr bwMode="auto">
          <a:xfrm>
            <a:off x="793585" y="92198"/>
            <a:ext cx="7975426" cy="1015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2"/>
                </a:solidFill>
                <a:latin typeface="Arial" panose="020B0604020202020204" pitchFamily="34" charset="0"/>
                <a:ea typeface="+mj-ea"/>
                <a:cs typeface="Arial" panose="020B0604020202020204" pitchFamily="34" charset="0"/>
              </a:rPr>
              <a:t>Family Advocacy</a:t>
            </a:r>
            <a:r>
              <a:rPr kumimoji="0" lang="en-US" sz="2800" b="1" i="0" u="none" strike="noStrike" kern="0" cap="none" spc="0" normalizeH="0" baseline="0" noProof="0" dirty="0" smtClean="0">
                <a:ln>
                  <a:noFill/>
                </a:ln>
                <a:solidFill>
                  <a:schemeClr val="bg2"/>
                </a:solidFill>
                <a:effectLst/>
                <a:uLnTx/>
                <a:uFillTx/>
                <a:latin typeface="Arial" panose="020B0604020202020204" pitchFamily="34" charset="0"/>
                <a:ea typeface="+mj-ea"/>
                <a:cs typeface="Arial" panose="020B0604020202020204" pitchFamily="34" charset="0"/>
              </a:rPr>
              <a:t> </a:t>
            </a:r>
            <a:r>
              <a:rPr kumimoji="0" lang="en-US" sz="28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rPr>
              <a:t>Program </a:t>
            </a:r>
            <a:r>
              <a:rPr kumimoji="0" lang="en-US" sz="32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rPr>
              <a:t/>
            </a:r>
            <a:br>
              <a:rPr kumimoji="0" lang="en-US" sz="32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rPr>
            </a:br>
            <a:endParaRPr kumimoji="0" lang="en-US" sz="32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endParaRPr>
          </a:p>
        </p:txBody>
      </p:sp>
      <p:sp>
        <p:nvSpPr>
          <p:cNvPr id="5" name="Rectangle 3">
            <a:extLst>
              <a:ext uri="{FF2B5EF4-FFF2-40B4-BE49-F238E27FC236}">
                <a16:creationId xmlns:a16="http://schemas.microsoft.com/office/drawing/2014/main" id="{1DE5F362-5A96-4217-BAAD-FA6634B26155}"/>
              </a:ext>
            </a:extLst>
          </p:cNvPr>
          <p:cNvSpPr txBox="1">
            <a:spLocks noChangeArrowheads="1"/>
          </p:cNvSpPr>
          <p:nvPr/>
        </p:nvSpPr>
        <p:spPr bwMode="auto">
          <a:xfrm>
            <a:off x="0" y="600030"/>
            <a:ext cx="8840672" cy="5800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defRPr/>
            </a:pPr>
            <a:endParaRPr lang="en-US" sz="2400" b="1" kern="0" dirty="0">
              <a:solidFill>
                <a:prstClr val="black"/>
              </a:solidFill>
              <a:latin typeface="Arial" panose="020B0604020202020204" pitchFamily="34" charset="0"/>
              <a:cs typeface="Arial" panose="020B0604020202020204" pitchFamily="34" charset="0"/>
            </a:endParaRPr>
          </a:p>
          <a:p>
            <a:pPr marL="800100" lvl="1" indent="-342900" fontAlgn="base">
              <a:spcBef>
                <a:spcPct val="0"/>
              </a:spcBef>
              <a:spcAft>
                <a:spcPct val="0"/>
              </a:spcAft>
              <a:buFont typeface="Wingdings" panose="05000000000000000000" pitchFamily="2" charset="2"/>
              <a:buChar char="ü"/>
              <a:defRPr/>
            </a:pPr>
            <a:r>
              <a:rPr lang="en-US" sz="2400" b="1" kern="0" dirty="0" smtClean="0">
                <a:solidFill>
                  <a:prstClr val="black"/>
                </a:solidFill>
                <a:latin typeface="Arial" panose="020B0604020202020204" pitchFamily="34" charset="0"/>
                <a:cs typeface="Arial" panose="020B0604020202020204" pitchFamily="34" charset="0"/>
              </a:rPr>
              <a:t>New Parent Support Program</a:t>
            </a:r>
          </a:p>
          <a:p>
            <a:pPr lvl="1" fontAlgn="base">
              <a:spcBef>
                <a:spcPct val="0"/>
              </a:spcBef>
              <a:spcAft>
                <a:spcPct val="0"/>
              </a:spcAft>
              <a:defRPr/>
            </a:pPr>
            <a:endParaRPr lang="en-US" sz="2400" b="1" kern="0" dirty="0" smtClean="0">
              <a:solidFill>
                <a:prstClr val="black"/>
              </a:solidFill>
              <a:latin typeface="Arial" panose="020B0604020202020204" pitchFamily="34" charset="0"/>
              <a:cs typeface="Arial" panose="020B0604020202020204" pitchFamily="34" charset="0"/>
            </a:endParaRPr>
          </a:p>
          <a:p>
            <a:pPr marL="342900" lvl="0" indent="-342900" algn="ctr" fontAlgn="base">
              <a:spcBef>
                <a:spcPct val="0"/>
              </a:spcBef>
              <a:spcAft>
                <a:spcPct val="0"/>
              </a:spcAft>
              <a:buFont typeface="Arial" panose="020B0604020202020204" pitchFamily="34" charset="0"/>
              <a:buChar char="•"/>
              <a:defRPr/>
            </a:pPr>
            <a:r>
              <a:rPr lang="en-US" sz="2200" kern="0" dirty="0" smtClean="0">
                <a:solidFill>
                  <a:prstClr val="black"/>
                </a:solidFill>
                <a:latin typeface="Arial" panose="020B0604020202020204" pitchFamily="34" charset="0"/>
                <a:cs typeface="Arial" panose="020B0604020202020204" pitchFamily="34" charset="0"/>
              </a:rPr>
              <a:t>Pregnancies</a:t>
            </a:r>
            <a:r>
              <a:rPr lang="en-US" sz="2200" kern="0" dirty="0">
                <a:solidFill>
                  <a:prstClr val="black"/>
                </a:solidFill>
                <a:latin typeface="Arial" panose="020B0604020202020204" pitchFamily="34" charset="0"/>
                <a:cs typeface="Arial" panose="020B0604020202020204" pitchFamily="34" charset="0"/>
              </a:rPr>
              <a:t>, newborns, &amp; children up to 4 years old</a:t>
            </a:r>
          </a:p>
          <a:p>
            <a:pPr marL="1257300" lvl="2" indent="-342900" fontAlgn="base">
              <a:lnSpc>
                <a:spcPct val="150000"/>
              </a:lnSpc>
              <a:spcAft>
                <a:spcPct val="0"/>
              </a:spcAft>
              <a:buClr>
                <a:schemeClr val="tx1"/>
              </a:buClr>
              <a:buFont typeface="Arial" panose="020B0604020202020204" pitchFamily="34" charset="0"/>
              <a:buChar char="•"/>
              <a:defRPr/>
            </a:pPr>
            <a:r>
              <a:rPr kumimoji="0" lang="en-US" sz="2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Home </a:t>
            </a:r>
            <a:r>
              <a:rPr kumimoji="0" lang="en-US" sz="22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and </a:t>
            </a:r>
            <a:r>
              <a:rPr kumimoji="0" lang="en-US" sz="2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hospital visits  </a:t>
            </a:r>
            <a:endPar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257300" lvl="2" indent="-342900" fontAlgn="base">
              <a:lnSpc>
                <a:spcPct val="150000"/>
              </a:lnSpc>
              <a:spcAft>
                <a:spcPct val="0"/>
              </a:spcAft>
              <a:buClr>
                <a:schemeClr val="tx1"/>
              </a:buClr>
              <a:buFont typeface="Arial" panose="020B0604020202020204" pitchFamily="34" charset="0"/>
              <a:buChar char="•"/>
              <a:defRPr/>
            </a:pPr>
            <a:r>
              <a:rPr lang="en-US" sz="2200" kern="0" dirty="0">
                <a:latin typeface="Arial" panose="020B0604020202020204" pitchFamily="34" charset="0"/>
                <a:cs typeface="Arial" panose="020B0604020202020204" pitchFamily="34" charset="0"/>
              </a:rPr>
              <a:t>P</a:t>
            </a:r>
            <a:r>
              <a:rPr kumimoji="0" lang="en-US" sz="2200" b="0" i="0" u="none" strike="noStrike" kern="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renatal</a:t>
            </a:r>
            <a:r>
              <a:rPr kumimoji="0" lang="en-US" sz="2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lang="en-US" sz="2200" kern="0" dirty="0" smtClean="0">
                <a:latin typeface="Arial" panose="020B0604020202020204" pitchFamily="34" charset="0"/>
                <a:cs typeface="Arial" panose="020B0604020202020204" pitchFamily="34" charset="0"/>
              </a:rPr>
              <a:t>c</a:t>
            </a:r>
            <a:r>
              <a:rPr kumimoji="0" lang="en-US" sz="2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lasses, education on </a:t>
            </a:r>
            <a:r>
              <a:rPr lang="en-US" sz="2200" kern="0" noProof="0" dirty="0">
                <a:latin typeface="Arial" panose="020B0604020202020204" pitchFamily="34" charset="0"/>
                <a:cs typeface="Arial" panose="020B0604020202020204" pitchFamily="34" charset="0"/>
              </a:rPr>
              <a:t>d</a:t>
            </a:r>
            <a:r>
              <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evelopmental </a:t>
            </a:r>
            <a:r>
              <a:rPr lang="en-US" sz="2200" kern="0" dirty="0">
                <a:latin typeface="Arial" panose="020B0604020202020204" pitchFamily="34" charset="0"/>
                <a:cs typeface="Arial" panose="020B0604020202020204" pitchFamily="34" charset="0"/>
              </a:rPr>
              <a:t>s</a:t>
            </a:r>
            <a:r>
              <a:rPr kumimoji="0" lang="en-US" sz="2200" b="0" i="0"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tages</a:t>
            </a:r>
            <a:r>
              <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lang="en-US" sz="2200" kern="0" dirty="0">
              <a:latin typeface="Arial" panose="020B0604020202020204" pitchFamily="34" charset="0"/>
              <a:cs typeface="Arial" panose="020B0604020202020204" pitchFamily="34" charset="0"/>
            </a:endParaRPr>
          </a:p>
          <a:p>
            <a:pPr marL="1257300" lvl="2" indent="-342900" fontAlgn="base">
              <a:lnSpc>
                <a:spcPct val="150000"/>
              </a:lnSpc>
              <a:spcAft>
                <a:spcPct val="0"/>
              </a:spcAft>
              <a:buClr>
                <a:schemeClr val="tx1"/>
              </a:buClr>
              <a:buFont typeface="Arial" panose="020B0604020202020204" pitchFamily="34" charset="0"/>
              <a:buChar char="•"/>
              <a:defRPr/>
            </a:pPr>
            <a:r>
              <a:rPr kumimoji="0" lang="en-US" sz="2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Support</a:t>
            </a:r>
            <a:r>
              <a:rPr kumimoji="0" lang="en-US" sz="22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groups</a:t>
            </a:r>
            <a:r>
              <a:rPr kumimoji="0" lang="en-US" sz="2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endPar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257300" lvl="2" indent="-342900" fontAlgn="base">
              <a:lnSpc>
                <a:spcPct val="150000"/>
              </a:lnSpc>
              <a:spcAft>
                <a:spcPct val="0"/>
              </a:spcAft>
              <a:buClr>
                <a:schemeClr val="tx1"/>
              </a:buClr>
              <a:buFont typeface="Arial" panose="020B0604020202020204" pitchFamily="34" charset="0"/>
              <a:buChar char="•"/>
              <a:defRPr/>
            </a:pPr>
            <a:r>
              <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Basic infant </a:t>
            </a:r>
            <a:r>
              <a:rPr lang="en-US" sz="2200" kern="0" dirty="0">
                <a:latin typeface="Arial" panose="020B0604020202020204" pitchFamily="34" charset="0"/>
                <a:cs typeface="Arial" panose="020B0604020202020204" pitchFamily="34" charset="0"/>
              </a:rPr>
              <a:t>c</a:t>
            </a:r>
            <a:r>
              <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are </a:t>
            </a:r>
            <a:r>
              <a:rPr lang="en-US" sz="2200" kern="0" dirty="0" err="1">
                <a:latin typeface="Arial" panose="020B0604020202020204" pitchFamily="34" charset="0"/>
                <a:cs typeface="Arial" panose="020B0604020202020204" pitchFamily="34" charset="0"/>
              </a:rPr>
              <a:t>i</a:t>
            </a:r>
            <a:r>
              <a:rPr kumimoji="0" lang="en-US" sz="2200" b="0" i="0"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nformation</a:t>
            </a:r>
            <a:r>
              <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1257300" lvl="2" indent="-342900" fontAlgn="base">
              <a:lnSpc>
                <a:spcPct val="150000"/>
              </a:lnSpc>
              <a:spcAft>
                <a:spcPct val="0"/>
              </a:spcAft>
              <a:buClr>
                <a:schemeClr val="tx1"/>
              </a:buClr>
              <a:buFont typeface="Arial" panose="020B0604020202020204" pitchFamily="34" charset="0"/>
              <a:buChar char="•"/>
              <a:defRPr/>
            </a:pPr>
            <a:r>
              <a:rPr lang="en-US" sz="2200" kern="0" dirty="0" smtClean="0">
                <a:latin typeface="Arial" panose="020B0604020202020204" pitchFamily="34" charset="0"/>
                <a:cs typeface="Arial" panose="020B0604020202020204" pitchFamily="34" charset="0"/>
              </a:rPr>
              <a:t>Lactation consultation</a:t>
            </a:r>
            <a:endParaRPr lang="en-US" sz="2200" kern="0" dirty="0">
              <a:latin typeface="Arial" panose="020B0604020202020204" pitchFamily="34" charset="0"/>
              <a:cs typeface="Arial" panose="020B0604020202020204" pitchFamily="34" charset="0"/>
            </a:endParaRPr>
          </a:p>
          <a:p>
            <a:pPr marL="1257300" lvl="2" indent="-342900" fontAlgn="base">
              <a:lnSpc>
                <a:spcPct val="150000"/>
              </a:lnSpc>
              <a:spcAft>
                <a:spcPct val="0"/>
              </a:spcAft>
              <a:buClr>
                <a:schemeClr val="tx1"/>
              </a:buClr>
              <a:buFont typeface="Arial" panose="020B0604020202020204" pitchFamily="34" charset="0"/>
              <a:buChar char="•"/>
              <a:defRPr/>
            </a:pPr>
            <a:r>
              <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Available</a:t>
            </a:r>
            <a:r>
              <a:rPr kumimoji="0" lang="en-US" sz="22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 to all I.D. card holders</a:t>
            </a:r>
            <a:endParaRPr kumimoji="0" lang="en-US"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257300" lvl="2" indent="-342900" fontAlgn="base">
              <a:lnSpc>
                <a:spcPct val="150000"/>
              </a:lnSpc>
              <a:spcAft>
                <a:spcPct val="0"/>
              </a:spcAft>
              <a:buClr>
                <a:schemeClr val="tx1"/>
              </a:buClr>
              <a:buFont typeface="Arial" panose="020B0604020202020204" pitchFamily="34" charset="0"/>
              <a:buChar char="•"/>
              <a:defRPr/>
            </a:pPr>
            <a:r>
              <a:rPr lang="en-US" sz="2200" kern="0" dirty="0" smtClean="0">
                <a:latin typeface="Arial" panose="020B0604020202020204" pitchFamily="34" charset="0"/>
                <a:cs typeface="Arial" panose="020B0604020202020204" pitchFamily="34" charset="0"/>
              </a:rPr>
              <a:t>Information and referral</a:t>
            </a:r>
            <a:endParaRPr lang="en-US" sz="2200" kern="0" dirty="0">
              <a:latin typeface="Arial" panose="020B0604020202020204" pitchFamily="34" charset="0"/>
              <a:cs typeface="Arial" panose="020B0604020202020204" pitchFamily="34" charset="0"/>
            </a:endParaRPr>
          </a:p>
          <a:p>
            <a:pPr marR="0" lvl="0" algn="l" defTabSz="914400" rtl="0" eaLnBrk="0" fontAlgn="base" latinLnBrk="0" hangingPunct="0">
              <a:lnSpc>
                <a:spcPct val="90000"/>
              </a:lnSpc>
              <a:spcBef>
                <a:spcPct val="50000"/>
              </a:spcBef>
              <a:spcAft>
                <a:spcPct val="0"/>
              </a:spcAft>
              <a:buClr>
                <a:schemeClr val="tx1"/>
              </a:buClr>
              <a:buSzTx/>
              <a:tabLst/>
              <a:defRPr/>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B083D27-8B73-4B30-896E-CB966CD19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349" y="3312156"/>
            <a:ext cx="2738803" cy="2363780"/>
          </a:xfrm>
          <a:prstGeom prst="rect">
            <a:avLst/>
          </a:prstGeom>
        </p:spPr>
      </p:pic>
    </p:spTree>
    <p:extLst>
      <p:ext uri="{BB962C8B-B14F-4D97-AF65-F5344CB8AC3E}">
        <p14:creationId xmlns:p14="http://schemas.microsoft.com/office/powerpoint/2010/main" val="32171403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72C2057-5573-4884-BB33-92589FD9D1E4}"/>
              </a:ext>
            </a:extLst>
          </p:cNvPr>
          <p:cNvSpPr txBox="1">
            <a:spLocks noChangeArrowheads="1"/>
          </p:cNvSpPr>
          <p:nvPr/>
        </p:nvSpPr>
        <p:spPr bwMode="auto">
          <a:xfrm>
            <a:off x="468293" y="20944"/>
            <a:ext cx="5040162" cy="584775"/>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baseline="0" dirty="0">
                <a:solidFill>
                  <a:schemeClr val="bg2"/>
                </a:solidFill>
                <a:latin typeface="Arial" panose="020B0604020202020204" pitchFamily="34" charset="0"/>
                <a:ea typeface="+mj-ea"/>
                <a:cs typeface="Arial" panose="020B0604020202020204" pitchFamily="34" charset="0"/>
              </a:rPr>
              <a:t>   </a:t>
            </a:r>
            <a:r>
              <a:rPr lang="en-US" sz="2800" b="1" kern="0" dirty="0" smtClean="0">
                <a:solidFill>
                  <a:schemeClr val="bg2"/>
                </a:solidFill>
                <a:latin typeface="Arial" panose="020B0604020202020204" pitchFamily="34" charset="0"/>
                <a:ea typeface="+mj-ea"/>
                <a:cs typeface="Arial" panose="020B0604020202020204" pitchFamily="34" charset="0"/>
              </a:rPr>
              <a:t>Family Advocacy Program</a:t>
            </a:r>
            <a:endParaRPr kumimoji="0" lang="en-US" sz="2800" b="1" i="0" u="none" strike="noStrike" kern="0" cap="none" spc="0" normalizeH="0" baseline="0" noProof="0" dirty="0">
              <a:ln>
                <a:noFill/>
              </a:ln>
              <a:solidFill>
                <a:schemeClr val="bg2"/>
              </a:solidFill>
              <a:effectLst/>
              <a:uLnTx/>
              <a:uFillTx/>
              <a:latin typeface="Arial" panose="020B0604020202020204" pitchFamily="34" charset="0"/>
              <a:ea typeface="+mj-ea"/>
              <a:cs typeface="Arial" panose="020B0604020202020204" pitchFamily="34" charset="0"/>
            </a:endParaRPr>
          </a:p>
        </p:txBody>
      </p:sp>
      <p:sp>
        <p:nvSpPr>
          <p:cNvPr id="11" name="Rectangle 10">
            <a:extLst>
              <a:ext uri="{FF2B5EF4-FFF2-40B4-BE49-F238E27FC236}">
                <a16:creationId xmlns:a16="http://schemas.microsoft.com/office/drawing/2014/main" id="{8221669C-3A76-4FB3-9655-B3A533AFE8BD}"/>
              </a:ext>
            </a:extLst>
          </p:cNvPr>
          <p:cNvSpPr/>
          <p:nvPr/>
        </p:nvSpPr>
        <p:spPr>
          <a:xfrm>
            <a:off x="296562" y="1083365"/>
            <a:ext cx="8242840" cy="5601533"/>
          </a:xfrm>
          <a:prstGeom prst="rect">
            <a:avLst/>
          </a:prstGeom>
        </p:spPr>
        <p:txBody>
          <a:bodyPr wrap="square">
            <a:spAutoFit/>
          </a:bodyPr>
          <a:lstStyle/>
          <a:p>
            <a:pPr marL="342900" indent="-342900">
              <a:buFont typeface="Wingdings" panose="05000000000000000000" pitchFamily="2" charset="2"/>
              <a:buChar char="ü"/>
            </a:pPr>
            <a:r>
              <a:rPr lang="en-US" sz="2400" b="1" dirty="0" smtClean="0">
                <a:latin typeface="Arial" panose="020B0604020202020204" pitchFamily="34" charset="0"/>
                <a:cs typeface="Arial" panose="020B0604020202020204" pitchFamily="34" charset="0"/>
              </a:rPr>
              <a:t>Child abuse and neglect</a:t>
            </a:r>
          </a:p>
          <a:p>
            <a:pPr marL="800100" lvl="1" indent="-342900">
              <a:buFont typeface="Arial" panose="020B0604020202020204" pitchFamily="34" charset="0"/>
              <a:buChar char="•"/>
            </a:pPr>
            <a:r>
              <a:rPr lang="en-US" sz="2200" i="1" dirty="0" smtClean="0">
                <a:latin typeface="Arial" panose="020B0604020202020204" pitchFamily="34" charset="0"/>
                <a:cs typeface="Arial" panose="020B0604020202020204" pitchFamily="34" charset="0"/>
              </a:rPr>
              <a:t>Definition: </a:t>
            </a:r>
            <a:r>
              <a:rPr lang="en-US" sz="2200" dirty="0" smtClean="0">
                <a:latin typeface="Arial" panose="020B0604020202020204" pitchFamily="34" charset="0"/>
                <a:cs typeface="Arial" panose="020B0604020202020204" pitchFamily="34" charset="0"/>
              </a:rPr>
              <a:t>the physical or mental injury, sexual abuse or exploitation, or negligent treatment of an unmarried person under the age of 18 by a parent or legal guardian, foster parent, or caregiver.</a:t>
            </a:r>
          </a:p>
          <a:p>
            <a:pPr marL="800100" lvl="1"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Child supervision policy can be found under the “youth tab” on the </a:t>
            </a:r>
            <a:r>
              <a:rPr lang="en-US" sz="2200" dirty="0" smtClean="0">
                <a:latin typeface="Arial" panose="020B0604020202020204" pitchFamily="34" charset="0"/>
                <a:cs typeface="Arial" panose="020B0604020202020204" pitchFamily="34" charset="0"/>
                <a:hlinkClick r:id="rId2"/>
              </a:rPr>
              <a:t>www.stuttgartcitizen.com</a:t>
            </a:r>
            <a:r>
              <a:rPr lang="en-US" sz="2200" dirty="0" smtClean="0">
                <a:latin typeface="Arial" panose="020B0604020202020204" pitchFamily="34" charset="0"/>
                <a:cs typeface="Arial" panose="020B0604020202020204" pitchFamily="34" charset="0"/>
              </a:rPr>
              <a:t> website</a:t>
            </a:r>
          </a:p>
          <a:p>
            <a:pPr marL="800100" lvl="1"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In 2000, Germany passed a law illegalizing corporal punishment</a:t>
            </a:r>
          </a:p>
          <a:p>
            <a:pPr marL="800100" lvl="1"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Clr>
                <a:schemeClr val="tx1"/>
              </a:buClr>
              <a:buFont typeface="Wingdings" panose="05000000000000000000" pitchFamily="2" charset="2"/>
              <a:buChar char="ü"/>
            </a:pPr>
            <a:r>
              <a:rPr lang="en-US" sz="2400" b="1" dirty="0">
                <a:latin typeface="Arial" panose="020B0604020202020204" pitchFamily="34" charset="0"/>
                <a:cs typeface="Arial" pitchFamily="34" charset="0"/>
              </a:rPr>
              <a:t>Reporting Point of Contact </a:t>
            </a:r>
            <a:endParaRPr lang="en-US" sz="2400" b="1" dirty="0" smtClean="0">
              <a:latin typeface="Arial" panose="020B0604020202020204" pitchFamily="34" charset="0"/>
              <a:cs typeface="Arial" pitchFamily="34" charset="0"/>
            </a:endParaRPr>
          </a:p>
          <a:p>
            <a:pPr marL="800100" lvl="1" indent="-342900">
              <a:buClr>
                <a:schemeClr val="tx1"/>
              </a:buClr>
              <a:buFont typeface="Arial" panose="020B0604020202020204" pitchFamily="34" charset="0"/>
              <a:buChar char="•"/>
            </a:pPr>
            <a:r>
              <a:rPr lang="en-US" sz="2200" dirty="0" smtClean="0">
                <a:solidFill>
                  <a:srgbClr val="FF0000"/>
                </a:solidFill>
                <a:latin typeface="Arial" panose="020B0604020202020204" pitchFamily="34" charset="0"/>
                <a:cs typeface="Arial" panose="020B0604020202020204" pitchFamily="34" charset="0"/>
              </a:rPr>
              <a:t>Military Police</a:t>
            </a:r>
          </a:p>
          <a:p>
            <a:pPr marL="800100" lvl="1" indent="-342900">
              <a:buClr>
                <a:schemeClr val="tx1"/>
              </a:buClr>
              <a:buFont typeface="Arial" panose="020B0604020202020204" pitchFamily="34" charset="0"/>
              <a:buChar char="•"/>
            </a:pPr>
            <a:r>
              <a:rPr lang="en-US" sz="2200" dirty="0" smtClean="0">
                <a:solidFill>
                  <a:srgbClr val="FF0000"/>
                </a:solidFill>
                <a:latin typeface="Arial" panose="020B0604020202020204" pitchFamily="34" charset="0"/>
                <a:cs typeface="Arial" panose="020B0604020202020204" pitchFamily="34" charset="0"/>
              </a:rPr>
              <a:t>DSN</a:t>
            </a:r>
            <a:r>
              <a:rPr lang="en-US" sz="2200" dirty="0">
                <a:solidFill>
                  <a:srgbClr val="FF0000"/>
                </a:solidFill>
                <a:latin typeface="Arial" panose="020B0604020202020204" pitchFamily="34" charset="0"/>
                <a:cs typeface="Arial" panose="020B0604020202020204" pitchFamily="34" charset="0"/>
              </a:rPr>
              <a:t>: </a:t>
            </a:r>
            <a:r>
              <a:rPr lang="en-US" sz="2200" dirty="0" smtClean="0">
                <a:solidFill>
                  <a:srgbClr val="FF0000"/>
                </a:solidFill>
                <a:latin typeface="Arial" panose="020B0604020202020204" pitchFamily="34" charset="0"/>
                <a:cs typeface="Arial" panose="020B0604020202020204" pitchFamily="34" charset="0"/>
              </a:rPr>
              <a:t>596-3102</a:t>
            </a:r>
            <a:endParaRPr lang="en-US" sz="2200" dirty="0">
              <a:solidFill>
                <a:srgbClr val="FF0000"/>
              </a:solidFill>
              <a:latin typeface="Arial" panose="020B0604020202020204" pitchFamily="34" charset="0"/>
              <a:cs typeface="Arial" panose="020B0604020202020204" pitchFamily="34" charset="0"/>
            </a:endParaRPr>
          </a:p>
          <a:p>
            <a:pPr marL="800100" lvl="1" indent="-342900">
              <a:buClr>
                <a:schemeClr val="tx1"/>
              </a:buClr>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CIV: </a:t>
            </a:r>
            <a:r>
              <a:rPr lang="en-US" sz="2200" dirty="0" smtClean="0">
                <a:solidFill>
                  <a:srgbClr val="FF0000"/>
                </a:solidFill>
                <a:latin typeface="Arial" panose="020B0604020202020204" pitchFamily="34" charset="0"/>
                <a:cs typeface="Arial" panose="020B0604020202020204" pitchFamily="34" charset="0"/>
              </a:rPr>
              <a:t>09641-70-596-3102</a:t>
            </a:r>
            <a:endParaRPr lang="en-US" sz="2200" dirty="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79030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D10833-F07E-4723-ABBC-A6AED8DD7A2D}"/>
              </a:ext>
            </a:extLst>
          </p:cNvPr>
          <p:cNvSpPr/>
          <p:nvPr/>
        </p:nvSpPr>
        <p:spPr>
          <a:xfrm>
            <a:off x="879945" y="2640"/>
            <a:ext cx="8209720" cy="523220"/>
          </a:xfrm>
          <a:prstGeom prst="rect">
            <a:avLst/>
          </a:prstGeom>
        </p:spPr>
        <p:txBody>
          <a:bodyPr wrap="square">
            <a:spAutoFit/>
          </a:bodyPr>
          <a:lstStyle/>
          <a:p>
            <a:pPr lvl="0">
              <a:defRPr/>
            </a:pPr>
            <a:r>
              <a:rPr lang="en-US" sz="2800" b="1" dirty="0" smtClean="0">
                <a:solidFill>
                  <a:schemeClr val="bg2"/>
                </a:solidFill>
                <a:latin typeface="Arial" charset="0"/>
              </a:rPr>
              <a:t>Family Advocacy Program</a:t>
            </a:r>
            <a:endParaRPr lang="en-US" sz="2800" b="1" dirty="0">
              <a:solidFill>
                <a:schemeClr val="bg2"/>
              </a:solidFill>
              <a:latin typeface="Arial" charset="0"/>
            </a:endParaRPr>
          </a:p>
        </p:txBody>
      </p:sp>
      <p:sp>
        <p:nvSpPr>
          <p:cNvPr id="5" name="Text Placeholder 9">
            <a:extLst>
              <a:ext uri="{FF2B5EF4-FFF2-40B4-BE49-F238E27FC236}">
                <a16:creationId xmlns:a16="http://schemas.microsoft.com/office/drawing/2014/main" id="{185A4F4C-3E99-4CAD-BF28-A2546F77C753}"/>
              </a:ext>
            </a:extLst>
          </p:cNvPr>
          <p:cNvSpPr txBox="1">
            <a:spLocks/>
          </p:cNvSpPr>
          <p:nvPr/>
        </p:nvSpPr>
        <p:spPr>
          <a:xfrm>
            <a:off x="469557" y="1025611"/>
            <a:ext cx="7710616" cy="4526136"/>
          </a:xfrm>
          <a:prstGeom prst="rect">
            <a:avLst/>
          </a:prstGeom>
        </p:spPr>
        <p:txBody>
          <a:bodyPr/>
          <a:lstStyle/>
          <a:p>
            <a:pPr marL="342900" marR="0" lvl="0" indent="-342900" algn="l" defTabSz="914400" rtl="0" eaLnBrk="0" fontAlgn="base" latinLnBrk="0" hangingPunct="0">
              <a:lnSpc>
                <a:spcPct val="100000"/>
              </a:lnSpc>
              <a:spcAft>
                <a:spcPct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Domestic Violence Victim Advocate (DAVA)</a:t>
            </a:r>
            <a:r>
              <a:rPr lang="en-US" sz="2400" b="1" kern="0" baseline="0" dirty="0">
                <a:latin typeface="Arial" panose="020B0604020202020204" pitchFamily="34" charset="0"/>
                <a:cs typeface="Arial" panose="020B0604020202020204" pitchFamily="34" charset="0"/>
              </a:rPr>
              <a:t> </a:t>
            </a: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Services Provided:</a:t>
            </a:r>
          </a:p>
          <a:p>
            <a:pPr marL="342900" marR="0" lvl="0" indent="-342900" algn="l" defTabSz="914400" rtl="0" eaLnBrk="0" fontAlgn="base" latinLnBrk="0" hangingPunct="0">
              <a:lnSpc>
                <a:spcPct val="100000"/>
              </a:lnSpc>
              <a:spcAft>
                <a:spcPct val="0"/>
              </a:spcAft>
              <a:buClrTx/>
              <a:buSzTx/>
              <a:buFontTx/>
              <a:buChar char="•"/>
              <a:tabLst/>
              <a:defRPr/>
            </a:pPr>
            <a:endParaRPr lang="en-US" sz="2400" kern="0" dirty="0">
              <a:latin typeface="Arial" panose="020B0604020202020204" pitchFamily="34" charset="0"/>
              <a:cs typeface="Arial" panose="020B0604020202020204" pitchFamily="34" charset="0"/>
            </a:endParaRPr>
          </a:p>
          <a:p>
            <a:pPr marL="800100" lvl="1" indent="-342900" fontAlgn="base">
              <a:spcAft>
                <a:spcPct val="0"/>
              </a:spcAft>
              <a:buFontTx/>
              <a:buChar char="•"/>
              <a:defRPr/>
            </a:pPr>
            <a:r>
              <a:rPr lang="en-US" sz="2400" kern="0" dirty="0">
                <a:latin typeface="Arial" panose="020B0604020202020204" pitchFamily="34" charset="0"/>
                <a:cs typeface="Arial" panose="020B0604020202020204" pitchFamily="34" charset="0"/>
              </a:rPr>
              <a:t>Provides shelter for abuse victims</a:t>
            </a:r>
          </a:p>
          <a:p>
            <a:pPr marL="800100" lvl="1" indent="-342900" fontAlgn="base">
              <a:spcAft>
                <a:spcPct val="0"/>
              </a:spcAft>
              <a:buFontTx/>
              <a:buChar char="•"/>
              <a:defRPr/>
            </a:pPr>
            <a:r>
              <a:rPr lang="en-US" sz="2400" kern="0" dirty="0">
                <a:latin typeface="Arial" panose="020B0604020202020204" pitchFamily="34" charset="0"/>
                <a:cs typeface="Arial" panose="020B0604020202020204" pitchFamily="34" charset="0"/>
              </a:rPr>
              <a:t>Develops safety plans</a:t>
            </a:r>
          </a:p>
          <a:p>
            <a:pPr marL="800100" lvl="1" indent="-342900" fontAlgn="base">
              <a:spcAft>
                <a:spcPct val="0"/>
              </a:spcAft>
              <a:buFontTx/>
              <a:buChar char="•"/>
              <a:defRPr/>
            </a:pPr>
            <a:r>
              <a:rPr lang="en-US" sz="2400" kern="0" dirty="0">
                <a:latin typeface="Arial" panose="020B0604020202020204" pitchFamily="34" charset="0"/>
                <a:cs typeface="Arial" panose="020B0604020202020204" pitchFamily="34" charset="0"/>
              </a:rPr>
              <a:t>Assists in obtaining no contact orders</a:t>
            </a:r>
          </a:p>
          <a:p>
            <a:pPr marL="800100" lvl="1" indent="-342900" fontAlgn="base">
              <a:spcAft>
                <a:spcPct val="0"/>
              </a:spcAft>
              <a:buFontTx/>
              <a:buChar char="•"/>
              <a:defRPr/>
            </a:pPr>
            <a:r>
              <a:rPr lang="en-US" sz="2400" kern="0" dirty="0">
                <a:latin typeface="Arial" panose="020B0604020202020204" pitchFamily="34" charset="0"/>
                <a:cs typeface="Arial" panose="020B0604020202020204" pitchFamily="34" charset="0"/>
              </a:rPr>
              <a:t>Coordinates counseling services</a:t>
            </a:r>
          </a:p>
          <a:p>
            <a:pPr marL="800100" lvl="1" indent="-342900" fontAlgn="base">
              <a:spcAft>
                <a:spcPct val="0"/>
              </a:spcAft>
              <a:buFontTx/>
              <a:buChar char="•"/>
              <a:defRPr/>
            </a:pPr>
            <a:r>
              <a:rPr lang="en-US" sz="2400" kern="0" dirty="0">
                <a:latin typeface="Arial" panose="020B0604020202020204" pitchFamily="34" charset="0"/>
                <a:cs typeface="Arial" panose="020B0604020202020204" pitchFamily="34" charset="0"/>
              </a:rPr>
              <a:t>Assists with legal and medical issues</a:t>
            </a:r>
          </a:p>
          <a:p>
            <a:pPr marL="800100" lvl="1" indent="-342900" fontAlgn="base">
              <a:spcAft>
                <a:spcPct val="0"/>
              </a:spcAft>
              <a:buFontTx/>
              <a:buChar char="•"/>
              <a:defRPr/>
            </a:pPr>
            <a:r>
              <a:rPr lang="en-US" sz="2400" kern="0" dirty="0">
                <a:latin typeface="Arial" panose="020B0604020202020204" pitchFamily="34" charset="0"/>
                <a:cs typeface="Arial" panose="020B0604020202020204" pitchFamily="34" charset="0"/>
              </a:rPr>
              <a:t>Provides information and referrals</a:t>
            </a:r>
          </a:p>
          <a:p>
            <a:pPr marL="800100" lvl="1" indent="-342900" fontAlgn="base">
              <a:spcAft>
                <a:spcPct val="0"/>
              </a:spcAft>
              <a:buFontTx/>
              <a:buChar char="•"/>
              <a:defRPr/>
            </a:pPr>
            <a:r>
              <a:rPr lang="en-US" sz="2400" kern="0" dirty="0">
                <a:latin typeface="Arial" panose="020B0604020202020204" pitchFamily="34" charset="0"/>
                <a:cs typeface="Arial" panose="020B0604020202020204" pitchFamily="34" charset="0"/>
              </a:rPr>
              <a:t>Assists with transitional compensation (financial)</a:t>
            </a:r>
          </a:p>
          <a:p>
            <a:pPr marL="342900" lvl="0" indent="-342900" fontAlgn="base">
              <a:spcBef>
                <a:spcPct val="20000"/>
              </a:spcBef>
              <a:spcAft>
                <a:spcPct val="0"/>
              </a:spcAft>
              <a:buFontTx/>
              <a:buChar char="•"/>
              <a:defRPr/>
            </a:pPr>
            <a:endParaRPr lang="en-US" sz="1400" kern="0" dirty="0">
              <a:latin typeface="Arial" panose="020B0604020202020204" pitchFamily="34" charset="0"/>
              <a:cs typeface="Arial" panose="020B0604020202020204" pitchFamily="34" charset="0"/>
            </a:endParaRPr>
          </a:p>
          <a:p>
            <a:pPr marL="342900" lvl="0" indent="-342900" algn="ctr" fontAlgn="base">
              <a:spcBef>
                <a:spcPct val="20000"/>
              </a:spcBef>
              <a:spcAft>
                <a:spcPct val="0"/>
              </a:spcAft>
              <a:defRPr/>
            </a:pPr>
            <a:r>
              <a:rPr lang="en-US" sz="2400" b="1" kern="0" dirty="0">
                <a:solidFill>
                  <a:srgbClr val="C00000"/>
                </a:solidFill>
                <a:latin typeface="Arial" panose="020B0604020202020204" pitchFamily="34" charset="0"/>
                <a:cs typeface="Arial" panose="020B0604020202020204" pitchFamily="34" charset="0"/>
              </a:rPr>
              <a:t>Domestic Violence Hotline: 24/7 </a:t>
            </a:r>
          </a:p>
          <a:p>
            <a:pPr marL="342900" lvl="0" indent="-342900" algn="ctr" fontAlgn="base">
              <a:spcBef>
                <a:spcPct val="20000"/>
              </a:spcBef>
              <a:spcAft>
                <a:spcPct val="0"/>
              </a:spcAft>
              <a:defRPr/>
            </a:pPr>
            <a:r>
              <a:rPr lang="en-US" sz="2400" b="1" kern="0" dirty="0">
                <a:solidFill>
                  <a:srgbClr val="C00000"/>
                </a:solidFill>
                <a:latin typeface="Arial" panose="020B0604020202020204" pitchFamily="34" charset="0"/>
                <a:cs typeface="Arial" panose="020B0604020202020204" pitchFamily="34" charset="0"/>
              </a:rPr>
              <a:t>CIV: 01725-77-4927</a:t>
            </a:r>
          </a:p>
        </p:txBody>
      </p:sp>
    </p:spTree>
    <p:extLst>
      <p:ext uri="{BB962C8B-B14F-4D97-AF65-F5344CB8AC3E}">
        <p14:creationId xmlns:p14="http://schemas.microsoft.com/office/powerpoint/2010/main" val="486867903"/>
      </p:ext>
    </p:extLst>
  </p:cSld>
  <p:clrMapOvr>
    <a:masterClrMapping/>
  </p:clrMapOvr>
  <p:transition spd="slow">
    <p:fade/>
  </p:transition>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64E6EEB9B08439C4CAF57A8376C4E" ma:contentTypeVersion="4" ma:contentTypeDescription="Create a new document." ma:contentTypeScope="" ma:versionID="c80006d61f072a43fd67767b0c42b134">
  <xsd:schema xmlns:xsd="http://www.w3.org/2001/XMLSchema" xmlns:xs="http://www.w3.org/2001/XMLSchema" xmlns:p="http://schemas.microsoft.com/office/2006/metadata/properties" xmlns:ns1="http://schemas.microsoft.com/sharepoint/v3" targetNamespace="http://schemas.microsoft.com/office/2006/metadata/properties" ma:root="true" ma:fieldsID="894058c2a45bc2b97db111a5699d74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384D283E-A245-4FC2-8B74-A890E25CA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486FF-65CB-499E-AA83-1D0A1646FE5A}">
  <ds:schemaRefs>
    <ds:schemaRef ds:uri="http://schemas.microsoft.com/sharepoint/v3/contenttype/forms"/>
  </ds:schemaRefs>
</ds:datastoreItem>
</file>

<file path=customXml/itemProps3.xml><?xml version="1.0" encoding="utf-8"?>
<ds:datastoreItem xmlns:ds="http://schemas.openxmlformats.org/officeDocument/2006/customXml" ds:itemID="{EE87DDFF-D288-43B3-9099-279B39DE6806}">
  <ds:schemaRef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Office Theme</Template>
  <TotalTime>8644</TotalTime>
  <Words>655</Words>
  <Application>Microsoft Office PowerPoint</Application>
  <PresentationFormat>On-screen Show (4:3)</PresentationFormat>
  <Paragraphs>118</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MSC Theme</vt:lpstr>
      <vt:lpstr>PowerPoint Presentation</vt:lpstr>
      <vt:lpstr>PowerPoint Presentation</vt:lpstr>
      <vt:lpstr>Additional ACS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Army Community Service</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Mancillas, Danielle M NAF USARMY IMCOM EUROPE (US)</cp:lastModifiedBy>
  <cp:revision>144</cp:revision>
  <cp:lastPrinted>2019-07-25T15:30:01Z</cp:lastPrinted>
  <dcterms:created xsi:type="dcterms:W3CDTF">2017-05-18T14:22:46Z</dcterms:created>
  <dcterms:modified xsi:type="dcterms:W3CDTF">2020-06-03T13:38:11Z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0x01010072264E6EEB9B08439C4CAF57A8376C4E</vt:lpwstr>
  </property>
</Properties>
</file>