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11">
  <p:sldMasterIdLst>
    <p:sldMasterId id="2147483648" r:id="rId5"/>
  </p:sldMasterIdLst>
  <p:notesMasterIdLst>
    <p:notesMasterId r:id="rId15"/>
  </p:notesMasterIdLst>
  <p:handoutMasterIdLst>
    <p:handoutMasterId r:id="rId16"/>
  </p:handoutMasterIdLst>
  <p:sldIdLst>
    <p:sldId id="420" r:id="rId6"/>
    <p:sldId id="429" r:id="rId7"/>
    <p:sldId id="419" r:id="rId8"/>
    <p:sldId id="425" r:id="rId9"/>
    <p:sldId id="426" r:id="rId10"/>
    <p:sldId id="424" r:id="rId11"/>
    <p:sldId id="428" r:id="rId12"/>
    <p:sldId id="427" r:id="rId13"/>
    <p:sldId id="418" r:id="rId14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CCCCFF"/>
    <a:srgbClr val="962DFF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3" autoAdjust="0"/>
    <p:restoredTop sz="94533" autoAdjust="0"/>
  </p:normalViewPr>
  <p:slideViewPr>
    <p:cSldViewPr>
      <p:cViewPr varScale="1">
        <p:scale>
          <a:sx n="106" d="100"/>
          <a:sy n="106" d="100"/>
        </p:scale>
        <p:origin x="51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88" y="59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768" y="-72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32337" cy="464185"/>
          </a:xfrm>
          <a:prstGeom prst="rect">
            <a:avLst/>
          </a:prstGeom>
        </p:spPr>
        <p:txBody>
          <a:bodyPr vert="horz" lIns="93010" tIns="46504" rIns="93010" bIns="4650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744" y="2"/>
            <a:ext cx="3032337" cy="464185"/>
          </a:xfrm>
          <a:prstGeom prst="rect">
            <a:avLst/>
          </a:prstGeom>
        </p:spPr>
        <p:txBody>
          <a:bodyPr vert="horz" lIns="93010" tIns="46504" rIns="93010" bIns="46504" rtlCol="0"/>
          <a:lstStyle>
            <a:lvl1pPr algn="r">
              <a:defRPr sz="1200"/>
            </a:lvl1pPr>
          </a:lstStyle>
          <a:p>
            <a:fld id="{5A1804AF-AE5C-4AB4-8D23-2998B7882ECB}" type="datetimeFigureOut">
              <a:rPr lang="en-US" smtClean="0"/>
              <a:pPr/>
              <a:t>9/15/2016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17904"/>
            <a:ext cx="3032337" cy="464185"/>
          </a:xfrm>
          <a:prstGeom prst="rect">
            <a:avLst/>
          </a:prstGeom>
        </p:spPr>
        <p:txBody>
          <a:bodyPr vert="horz" lIns="93010" tIns="46504" rIns="93010" bIns="4650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10" tIns="46504" rIns="93010" bIns="46504" rtlCol="0" anchor="b"/>
          <a:lstStyle>
            <a:lvl1pPr algn="r">
              <a:defRPr sz="1200"/>
            </a:lvl1pPr>
          </a:lstStyle>
          <a:p>
            <a:fld id="{1A27B6E8-F797-492D-ADFA-DDCAF0FFB3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5908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20" tIns="45712" rIns="91420" bIns="4571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90" y="0"/>
            <a:ext cx="3032125" cy="463550"/>
          </a:xfrm>
          <a:prstGeom prst="rect">
            <a:avLst/>
          </a:prstGeom>
        </p:spPr>
        <p:txBody>
          <a:bodyPr vert="horz" lIns="91420" tIns="45712" rIns="91420" bIns="45712" rtlCol="0"/>
          <a:lstStyle>
            <a:lvl1pPr algn="r">
              <a:defRPr sz="1200"/>
            </a:lvl1pPr>
          </a:lstStyle>
          <a:p>
            <a:fld id="{7CA83EFA-E0AF-4930-9DB3-E9CFEE1D2246}" type="datetimeFigureOut">
              <a:rPr lang="en-US" smtClean="0"/>
              <a:pPr/>
              <a:t>9/15/2016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2" rIns="91420" bIns="4571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10077"/>
            <a:ext cx="5597525" cy="4176713"/>
          </a:xfrm>
          <a:prstGeom prst="rect">
            <a:avLst/>
          </a:prstGeom>
        </p:spPr>
        <p:txBody>
          <a:bodyPr vert="horz" lIns="91420" tIns="45712" rIns="91420" bIns="4571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32125" cy="463550"/>
          </a:xfrm>
          <a:prstGeom prst="rect">
            <a:avLst/>
          </a:prstGeom>
        </p:spPr>
        <p:txBody>
          <a:bodyPr vert="horz" lIns="91420" tIns="45712" rIns="91420" bIns="4571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90" y="8818563"/>
            <a:ext cx="3032125" cy="463550"/>
          </a:xfrm>
          <a:prstGeom prst="rect">
            <a:avLst/>
          </a:prstGeom>
        </p:spPr>
        <p:txBody>
          <a:bodyPr vert="horz" lIns="91420" tIns="45712" rIns="91420" bIns="45712" rtlCol="0" anchor="b"/>
          <a:lstStyle>
            <a:lvl1pPr algn="r">
              <a:defRPr sz="1200"/>
            </a:lvl1pPr>
          </a:lstStyle>
          <a:p>
            <a:fld id="{5216A530-B1B7-4A44-8213-074BFCC949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4684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6A530-B1B7-4A44-8213-074BFCC9499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684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6A530-B1B7-4A44-8213-074BFCC9499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654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6A530-B1B7-4A44-8213-074BFCC9499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401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6A530-B1B7-4A44-8213-074BFCC9499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3254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6A530-B1B7-4A44-8213-074BFCC9499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3118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6A530-B1B7-4A44-8213-074BFCC9499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843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6A530-B1B7-4A44-8213-074BFCC9499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481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grpSp>
        <p:nvGrpSpPr>
          <p:cNvPr id="353" name="Group 10"/>
          <p:cNvGrpSpPr>
            <a:grpSpLocks/>
          </p:cNvGrpSpPr>
          <p:nvPr userDrawn="1"/>
        </p:nvGrpSpPr>
        <p:grpSpPr bwMode="auto">
          <a:xfrm>
            <a:off x="1108075" y="730250"/>
            <a:ext cx="6858000" cy="107950"/>
            <a:chOff x="1143000" y="914400"/>
            <a:chExt cx="6858000" cy="108099"/>
          </a:xfrm>
        </p:grpSpPr>
        <p:cxnSp>
          <p:nvCxnSpPr>
            <p:cNvPr id="354" name="Straight Connector 353"/>
            <p:cNvCxnSpPr/>
            <p:nvPr/>
          </p:nvCxnSpPr>
          <p:spPr>
            <a:xfrm>
              <a:off x="1143000" y="914400"/>
              <a:ext cx="6858000" cy="0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Straight Connector 354"/>
            <p:cNvCxnSpPr/>
            <p:nvPr/>
          </p:nvCxnSpPr>
          <p:spPr>
            <a:xfrm>
              <a:off x="1143000" y="1022499"/>
              <a:ext cx="68580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57" name="Picture 351" descr="army logo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5746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750" descr="INSTALLATION MANAGEMENT ACTIVITY-DUI-COLOR"/>
          <p:cNvPicPr preferRelativeResize="0"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05800" y="1524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 userDrawn="1"/>
        </p:nvSpPr>
        <p:spPr>
          <a:xfrm>
            <a:off x="6934200" y="6624547"/>
            <a:ext cx="14173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Final  050800zMAR2013</a:t>
            </a:r>
            <a:endParaRPr lang="en-US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76200" y="6629400"/>
            <a:ext cx="36576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solidFill>
                  <a:prstClr val="black"/>
                </a:solidFill>
              </a:rPr>
              <a:t>Writer ID line, Name, office symbol, telephone</a:t>
            </a:r>
            <a:r>
              <a:rPr lang="en-US" sz="800" baseline="0" dirty="0" smtClean="0">
                <a:solidFill>
                  <a:prstClr val="black"/>
                </a:solidFill>
              </a:rPr>
              <a:t> number, email address</a:t>
            </a: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Classification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Classification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 userDrawn="1"/>
        </p:nvGrpSpPr>
        <p:grpSpPr bwMode="auto">
          <a:xfrm>
            <a:off x="1108075" y="654050"/>
            <a:ext cx="6858000" cy="107950"/>
            <a:chOff x="1143000" y="914400"/>
            <a:chExt cx="6858000" cy="108099"/>
          </a:xfrm>
        </p:grpSpPr>
        <p:cxnSp>
          <p:nvCxnSpPr>
            <p:cNvPr id="354" name="Straight Connector 353"/>
            <p:cNvCxnSpPr/>
            <p:nvPr/>
          </p:nvCxnSpPr>
          <p:spPr>
            <a:xfrm>
              <a:off x="1143000" y="914400"/>
              <a:ext cx="6858000" cy="0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Straight Connector 354"/>
            <p:cNvCxnSpPr/>
            <p:nvPr/>
          </p:nvCxnSpPr>
          <p:spPr>
            <a:xfrm>
              <a:off x="1143000" y="1022499"/>
              <a:ext cx="68580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57" name="Picture 351" descr="army logo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5746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750" descr="INSTALLATION MANAGEMENT ACTIVITY-DUI-COLOR"/>
          <p:cNvPicPr preferRelativeResize="0"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05800" y="1524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03"/>
          <p:cNvSpPr>
            <a:spLocks noChangeShapeType="1"/>
          </p:cNvSpPr>
          <p:nvPr/>
        </p:nvSpPr>
        <p:spPr bwMode="auto">
          <a:xfrm>
            <a:off x="795338" y="4365625"/>
            <a:ext cx="75438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1033730" y="1373398"/>
            <a:ext cx="7058024" cy="31051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1" tIns="45716" rIns="91431" bIns="45716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School Liaison Officers</a:t>
            </a:r>
            <a:endParaRPr lang="en-US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17 August </a:t>
            </a:r>
            <a:r>
              <a:rPr lang="en-US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2016</a:t>
            </a:r>
            <a:endParaRPr lang="en-US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US Army Europe</a:t>
            </a:r>
            <a:endParaRPr lang="en-US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5800" y="6477000"/>
            <a:ext cx="228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610600" y="63246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" name="Group 10"/>
          <p:cNvGrpSpPr/>
          <p:nvPr/>
        </p:nvGrpSpPr>
        <p:grpSpPr>
          <a:xfrm>
            <a:off x="685800" y="4419600"/>
            <a:ext cx="7539791" cy="1316823"/>
            <a:chOff x="930441" y="4402138"/>
            <a:chExt cx="7539791" cy="1316823"/>
          </a:xfrm>
        </p:grpSpPr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930441" y="4402138"/>
              <a:ext cx="7539791" cy="677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en-US" b="1" dirty="0" smtClean="0">
                  <a:solidFill>
                    <a:prstClr val="black"/>
                  </a:solidFill>
                </a:rPr>
                <a:t>IMCOM delivers and integrates base support to enable readiness for a self-reliant and globally-responsive All Volunteer Army</a:t>
              </a:r>
              <a:r>
                <a:rPr lang="en-US" sz="2000" i="1" dirty="0" smtClean="0">
                  <a:solidFill>
                    <a:prstClr val="black"/>
                  </a:solidFill>
                  <a:latin typeface="Calibri" pitchFamily="34" charset="0"/>
                </a:rPr>
                <a:t>                       </a:t>
              </a:r>
              <a:endParaRPr lang="en-US" sz="2000" i="1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pic>
          <p:nvPicPr>
            <p:cNvPr id="14" name="Picture 13" descr="We are the Armys Hm all script - red text copy.gif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32113" y="5187149"/>
              <a:ext cx="3546475" cy="531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" name="Line 703"/>
          <p:cNvSpPr>
            <a:spLocks noChangeShapeType="1"/>
          </p:cNvSpPr>
          <p:nvPr/>
        </p:nvSpPr>
        <p:spPr bwMode="auto">
          <a:xfrm>
            <a:off x="800100" y="4419600"/>
            <a:ext cx="75438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8686800" y="6451122"/>
          <a:ext cx="304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92175"/>
            <a:ext cx="6781800" cy="479425"/>
          </a:xfrm>
        </p:spPr>
        <p:txBody>
          <a:bodyPr/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Core Duties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88720" y="193040"/>
            <a:ext cx="666496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10000"/>
              </a:spcBef>
            </a:pPr>
            <a:r>
              <a:rPr lang="en-US" sz="3200" i="1" dirty="0" smtClean="0"/>
              <a:t>School Liaison Officers</a:t>
            </a:r>
            <a:endParaRPr lang="en-US" sz="3200" i="1" dirty="0"/>
          </a:p>
        </p:txBody>
      </p:sp>
      <p:sp>
        <p:nvSpPr>
          <p:cNvPr id="7" name="Subtitle 6"/>
          <p:cNvSpPr txBox="1">
            <a:spLocks noGrp="1"/>
          </p:cNvSpPr>
          <p:nvPr>
            <p:ph type="subTitle" idx="1"/>
          </p:nvPr>
        </p:nvSpPr>
        <p:spPr>
          <a:xfrm>
            <a:off x="990600" y="1580614"/>
            <a:ext cx="7010400" cy="5546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endPara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PSC School Transition &amp; Deployment Support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Command, School, and Community Communications.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Special Needs System Navigation Support</a:t>
            </a:r>
          </a:p>
          <a:p>
            <a:pPr algn="l">
              <a:buFont typeface="Arial" pitchFamily="34" charset="0"/>
              <a:buChar char="•"/>
            </a:pPr>
            <a:endPara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Post Secondary Preparation 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ducation and Support</a:t>
            </a:r>
          </a:p>
          <a:p>
            <a:pPr algn="l">
              <a:buFont typeface="Arial" pitchFamily="34" charset="0"/>
              <a:buChar char="•"/>
            </a:pPr>
            <a:endPara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Homeschool Linkage and Support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Partnerships in Education</a:t>
            </a:r>
          </a:p>
          <a:p>
            <a:pPr algn="l">
              <a:buFont typeface="Arial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Subject Matter Expert to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Command 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 School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Related 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ssues</a:t>
            </a: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endPara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endPara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endPara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endParaRPr lang="en-US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763000" y="6488668"/>
            <a:ext cx="2487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2</a:t>
            </a:r>
            <a:endParaRPr lang="en-US" sz="900" dirty="0"/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6934201" y="6628126"/>
            <a:ext cx="1828800" cy="21544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               161700zAug2016</a:t>
            </a:r>
            <a:endParaRPr lang="en-US" sz="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152400" y="6628126"/>
            <a:ext cx="3352800" cy="21544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Ruth Ploeger  IMEU-MWR-C  544-9375 ruth.c.ploeger.naf@mail.mil</a:t>
            </a:r>
            <a:endParaRPr lang="en-US" sz="1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79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92175"/>
            <a:ext cx="6781800" cy="479425"/>
          </a:xfrm>
        </p:spPr>
        <p:txBody>
          <a:bodyPr/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hub of support connections for Families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88720" y="193040"/>
            <a:ext cx="666496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10000"/>
              </a:spcBef>
            </a:pPr>
            <a:r>
              <a:rPr lang="en-US" sz="3200" i="1" dirty="0" smtClean="0"/>
              <a:t>School Liaison Officers</a:t>
            </a:r>
            <a:endParaRPr lang="en-US" sz="3200" i="1" dirty="0"/>
          </a:p>
        </p:txBody>
      </p:sp>
      <p:sp>
        <p:nvSpPr>
          <p:cNvPr id="7" name="Subtitle 6"/>
          <p:cNvSpPr txBox="1">
            <a:spLocks noGrp="1"/>
          </p:cNvSpPr>
          <p:nvPr>
            <p:ph type="subTitle" idx="1"/>
          </p:nvPr>
        </p:nvSpPr>
        <p:spPr>
          <a:xfrm>
            <a:off x="990600" y="1580614"/>
            <a:ext cx="70104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School Liaison Officers (SLOs) provide School Support Services to Families across Europe, both military and civilian. </a:t>
            </a:r>
          </a:p>
          <a:p>
            <a:pPr algn="l">
              <a:buFont typeface="Arial" pitchFamily="34" charset="0"/>
              <a:buChar char="•"/>
            </a:pPr>
            <a:endParaRPr lang="en-US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SLOs provide support for children in all educational situations: DoDEA, homeschool, private schools, host nation, or international schools.</a:t>
            </a:r>
          </a:p>
          <a:p>
            <a:pPr algn="l">
              <a:buFont typeface="Arial" pitchFamily="34" charset="0"/>
              <a:buChar char="•"/>
            </a:pPr>
            <a:endParaRPr lang="en-US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DoDEA Europe schools currently serve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approximately 26556 students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(civilian &amp; military).</a:t>
            </a:r>
          </a:p>
          <a:p>
            <a:pPr algn="l">
              <a:buFont typeface="Arial" pitchFamily="34" charset="0"/>
              <a:buChar char="•"/>
            </a:pPr>
            <a:endParaRPr lang="en-US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SLOS support families during assignment in Europe and during incoming and outgoing PCS transitions.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SLO serves as the local command advocate for school age children.</a:t>
            </a:r>
          </a:p>
          <a:p>
            <a:pPr algn="l">
              <a:buFont typeface="Arial" pitchFamily="34" charset="0"/>
              <a:buChar char="•"/>
            </a:pPr>
            <a:endParaRPr lang="en-US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 SLO is often the first contact a family member makes with the new installation.</a:t>
            </a:r>
          </a:p>
          <a:p>
            <a:pPr algn="l">
              <a:buFont typeface="Arial" pitchFamily="34" charset="0"/>
              <a:buChar char="•"/>
            </a:pPr>
            <a:endParaRPr lang="en-US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Service members have identified housing and schools as the top two issues of concern during a PCS move. </a:t>
            </a:r>
            <a:endParaRPr lang="en-US" sz="2000" dirty="0" smtClean="0"/>
          </a:p>
          <a:p>
            <a:r>
              <a:rPr lang="en-US" sz="1800" dirty="0" smtClean="0"/>
              <a:t>   </a:t>
            </a:r>
            <a:endParaRPr lang="en-US" sz="1800" dirty="0"/>
          </a:p>
        </p:txBody>
      </p:sp>
      <p:sp>
        <p:nvSpPr>
          <p:cNvPr id="24" name="TextBox 23"/>
          <p:cNvSpPr txBox="1"/>
          <p:nvPr/>
        </p:nvSpPr>
        <p:spPr>
          <a:xfrm>
            <a:off x="8763000" y="6488668"/>
            <a:ext cx="2487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2</a:t>
            </a:r>
            <a:endParaRPr lang="en-US" sz="900" dirty="0"/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6934201" y="6628126"/>
            <a:ext cx="1828800" cy="21544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               161700zAug2016</a:t>
            </a:r>
            <a:endParaRPr lang="en-US" sz="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152400" y="6628126"/>
            <a:ext cx="3352800" cy="21544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Ruth Ploeger  IMEU-MWR-C  544-9375 ruth.c.ploeger.naf@mail.mil</a:t>
            </a:r>
            <a:endParaRPr lang="en-US" sz="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66800" y="78744"/>
            <a:ext cx="6900863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10000"/>
              </a:spcBef>
            </a:pPr>
            <a:r>
              <a:rPr lang="en-US" sz="2400" i="1" dirty="0" smtClean="0"/>
              <a:t>SLO On-Going Actions </a:t>
            </a:r>
            <a:r>
              <a:rPr lang="en-US" sz="2400" b="1" i="1" dirty="0" smtClean="0"/>
              <a:t>Direct Family Support </a:t>
            </a:r>
            <a:endParaRPr lang="en-US" sz="2400" b="1" i="1" dirty="0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" y="6628126"/>
            <a:ext cx="3352800" cy="21544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Ruth Ploeger  IMEU-MWR-C  544-9375 ruth.c.ploeger.naf@mail.mil</a:t>
            </a:r>
            <a:endParaRPr lang="en-US" sz="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763000" y="6488668"/>
            <a:ext cx="2487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3</a:t>
            </a:r>
          </a:p>
        </p:txBody>
      </p:sp>
      <p:sp>
        <p:nvSpPr>
          <p:cNvPr id="25" name="Oval 24"/>
          <p:cNvSpPr/>
          <p:nvPr/>
        </p:nvSpPr>
        <p:spPr>
          <a:xfrm>
            <a:off x="3900488" y="2593450"/>
            <a:ext cx="1562099" cy="1596741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SLO Ongoing Actions Families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477000" y="1349508"/>
            <a:ext cx="1524000" cy="685800"/>
          </a:xfrm>
          <a:prstGeom prst="round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Mediation 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7063105" y="2635659"/>
            <a:ext cx="1524000" cy="685800"/>
          </a:xfrm>
          <a:prstGeom prst="round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PCS school transition planning/info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443663" y="3793908"/>
            <a:ext cx="1524000" cy="685800"/>
          </a:xfrm>
          <a:prstGeom prst="round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Student Meal Program /Free &amp; Reduced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5751684" y="5052491"/>
            <a:ext cx="1524000" cy="685800"/>
          </a:xfrm>
          <a:prstGeom prst="round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Youth Cultural Orientation  Programs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3745617" y="5395391"/>
            <a:ext cx="1524000" cy="685800"/>
          </a:xfrm>
          <a:prstGeom prst="round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Youth Sponsorship 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838200" y="4066772"/>
            <a:ext cx="1698630" cy="685800"/>
          </a:xfrm>
          <a:prstGeom prst="round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Special Needs Accommodations 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719137" y="2908757"/>
            <a:ext cx="1524000" cy="685800"/>
          </a:xfrm>
          <a:prstGeom prst="round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Graduation Requirements College/Career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1490662" y="1685925"/>
            <a:ext cx="1524000" cy="685800"/>
          </a:xfrm>
          <a:prstGeom prst="round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Registration issues and information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4007642" y="1133973"/>
            <a:ext cx="1524000" cy="685800"/>
          </a:xfrm>
          <a:prstGeom prst="round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Education/ advocacy</a:t>
            </a:r>
            <a:endParaRPr lang="en-US" sz="1500" b="1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462587" y="3590572"/>
            <a:ext cx="939324" cy="4237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2290604" y="3247554"/>
            <a:ext cx="1609884" cy="1195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2557706" y="3752847"/>
            <a:ext cx="1404694" cy="5178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3069471" y="2369307"/>
            <a:ext cx="961946" cy="50771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5" idx="4"/>
          </p:cNvCxnSpPr>
          <p:nvPr/>
        </p:nvCxnSpPr>
        <p:spPr>
          <a:xfrm flipH="1">
            <a:off x="4480261" y="4190191"/>
            <a:ext cx="201277" cy="118484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5" idx="5"/>
          </p:cNvCxnSpPr>
          <p:nvPr/>
        </p:nvCxnSpPr>
        <p:spPr>
          <a:xfrm>
            <a:off x="5233823" y="3956354"/>
            <a:ext cx="555181" cy="117920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5436472" y="2901847"/>
            <a:ext cx="1550115" cy="15095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5158304" y="2004861"/>
            <a:ext cx="1185189" cy="7323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25" idx="0"/>
          </p:cNvCxnSpPr>
          <p:nvPr/>
        </p:nvCxnSpPr>
        <p:spPr>
          <a:xfrm flipH="1" flipV="1">
            <a:off x="4560256" y="1889787"/>
            <a:ext cx="121282" cy="7036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 Box 2"/>
          <p:cNvSpPr txBox="1">
            <a:spLocks noChangeArrowheads="1"/>
          </p:cNvSpPr>
          <p:nvPr/>
        </p:nvSpPr>
        <p:spPr bwMode="auto">
          <a:xfrm>
            <a:off x="6934201" y="6628126"/>
            <a:ext cx="1828800" cy="21544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               161700zAug2016</a:t>
            </a:r>
            <a:endParaRPr lang="en-US" sz="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150937" y="5234422"/>
            <a:ext cx="1947862" cy="685800"/>
          </a:xfrm>
          <a:prstGeom prst="round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Resiliency &amp; Deployment Support</a:t>
            </a:r>
            <a:endParaRPr lang="en-US" sz="1500" b="1" dirty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3014662" y="3963089"/>
            <a:ext cx="1129265" cy="127133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530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66800" y="78744"/>
            <a:ext cx="6900863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10000"/>
              </a:spcBef>
            </a:pPr>
            <a:r>
              <a:rPr lang="en-US" sz="2400" i="1" dirty="0" smtClean="0"/>
              <a:t>SLO On-Going Interactions </a:t>
            </a:r>
            <a:r>
              <a:rPr lang="en-US" sz="2400" b="1" i="1" dirty="0" smtClean="0"/>
              <a:t>DoDEA Schools</a:t>
            </a:r>
            <a:endParaRPr lang="en-US" sz="2400" b="1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8763000" y="6488668"/>
            <a:ext cx="2487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3</a:t>
            </a:r>
          </a:p>
        </p:txBody>
      </p:sp>
      <p:sp>
        <p:nvSpPr>
          <p:cNvPr id="25" name="Oval 24"/>
          <p:cNvSpPr/>
          <p:nvPr/>
        </p:nvSpPr>
        <p:spPr>
          <a:xfrm>
            <a:off x="3705065" y="2593450"/>
            <a:ext cx="1864838" cy="1557495"/>
          </a:xfrm>
          <a:prstGeom prst="ellipse">
            <a:avLst/>
          </a:prstGeom>
          <a:solidFill>
            <a:srgbClr val="962D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SLO Ongoing Interactions DoDEA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148705" y="1152361"/>
            <a:ext cx="1676400" cy="685800"/>
          </a:xfrm>
          <a:prstGeom prst="roundRect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Mediation 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7128825" y="2115411"/>
            <a:ext cx="1524000" cy="685800"/>
          </a:xfrm>
          <a:prstGeom prst="roundRect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Interstate Compact Issues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534728" y="4670405"/>
            <a:ext cx="1524000" cy="685800"/>
          </a:xfrm>
          <a:prstGeom prst="roundRect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Student Meal Program /Free &amp; Reduced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5383417" y="5531446"/>
            <a:ext cx="1524000" cy="685800"/>
          </a:xfrm>
          <a:prstGeom prst="roundRect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Youth Ambassador Program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1676400" y="4957343"/>
            <a:ext cx="1828800" cy="920266"/>
          </a:xfrm>
          <a:prstGeom prst="roundRect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Staff training  transition and deployment support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631332" y="3985088"/>
            <a:ext cx="1524000" cy="762808"/>
          </a:xfrm>
          <a:prstGeom prst="roundRect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Case study Committee (special needs)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391312" y="2745324"/>
            <a:ext cx="1862137" cy="885151"/>
          </a:xfrm>
          <a:prstGeom prst="roundRect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Graduation College/Career Planning Fair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719137" y="1569699"/>
            <a:ext cx="2181225" cy="1033801"/>
          </a:xfrm>
          <a:prstGeom prst="roundRect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School and Installation Advisory Committees representation and participation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3550444" y="1133584"/>
            <a:ext cx="2026442" cy="709345"/>
          </a:xfrm>
          <a:prstGeom prst="roundRect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Command contacts  issues / volunteer/support</a:t>
            </a:r>
            <a:endParaRPr lang="en-US" sz="1500" b="1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459410" y="3755606"/>
            <a:ext cx="1121460" cy="104280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2265556" y="3261720"/>
            <a:ext cx="1409340" cy="574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32" idx="3"/>
          </p:cNvCxnSpPr>
          <p:nvPr/>
        </p:nvCxnSpPr>
        <p:spPr>
          <a:xfrm flipH="1">
            <a:off x="2155332" y="3797702"/>
            <a:ext cx="1666012" cy="5687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25" idx="1"/>
          </p:cNvCxnSpPr>
          <p:nvPr/>
        </p:nvCxnSpPr>
        <p:spPr>
          <a:xfrm flipH="1" flipV="1">
            <a:off x="2864459" y="2211941"/>
            <a:ext cx="1113705" cy="60959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3304919" y="4095156"/>
            <a:ext cx="891973" cy="8621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5206311" y="4035594"/>
            <a:ext cx="592304" cy="138188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5153095" y="1911332"/>
            <a:ext cx="1027817" cy="83399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4495800" y="1873742"/>
            <a:ext cx="32567" cy="72975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5459410" y="2422714"/>
            <a:ext cx="1660226" cy="52196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6790403" y="3797702"/>
            <a:ext cx="1353052" cy="615444"/>
          </a:xfrm>
          <a:prstGeom prst="roundRect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OUF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7348943" y="2944675"/>
            <a:ext cx="1519875" cy="685800"/>
          </a:xfrm>
          <a:prstGeom prst="roundRect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Discipline Committees</a:t>
            </a:r>
            <a:endParaRPr lang="en-US" sz="1500" b="1" dirty="0">
              <a:solidFill>
                <a:schemeClr val="tx1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5540335" y="3536785"/>
            <a:ext cx="1250068" cy="3848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5600072" y="3143209"/>
            <a:ext cx="1748871" cy="14669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 Box 2"/>
          <p:cNvSpPr txBox="1">
            <a:spLocks noChangeArrowheads="1"/>
          </p:cNvSpPr>
          <p:nvPr/>
        </p:nvSpPr>
        <p:spPr bwMode="auto">
          <a:xfrm>
            <a:off x="6934201" y="6628126"/>
            <a:ext cx="1828800" cy="21544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               161700zAug2016</a:t>
            </a:r>
            <a:endParaRPr lang="en-US" sz="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152400" y="6628126"/>
            <a:ext cx="3352800" cy="21544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Ruth Ploeger  IMEU-MWR-C  544-9375 ruth.c.ploeger.naf@mail.mil</a:t>
            </a:r>
            <a:endParaRPr lang="en-US" sz="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3800043" y="5356205"/>
            <a:ext cx="1353052" cy="615444"/>
          </a:xfrm>
          <a:prstGeom prst="roundRect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NDSP</a:t>
            </a:r>
            <a:endParaRPr lang="en-US" sz="1500" b="1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4668313" y="4171743"/>
            <a:ext cx="151023" cy="11844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155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66800" y="79304"/>
            <a:ext cx="7010400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10000"/>
              </a:spcBef>
            </a:pPr>
            <a:r>
              <a:rPr lang="en-US" sz="2400" i="1" dirty="0" smtClean="0"/>
              <a:t>SLO On-Going </a:t>
            </a:r>
            <a:r>
              <a:rPr lang="en-US" sz="2400" b="1" i="1" dirty="0" smtClean="0"/>
              <a:t>Command &amp; Agency </a:t>
            </a:r>
            <a:r>
              <a:rPr lang="en-US" sz="2400" i="1" dirty="0" smtClean="0"/>
              <a:t>Interactions</a:t>
            </a:r>
            <a:endParaRPr lang="en-US" sz="2400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8763000" y="6488668"/>
            <a:ext cx="2487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4</a:t>
            </a:r>
          </a:p>
        </p:txBody>
      </p:sp>
      <p:sp>
        <p:nvSpPr>
          <p:cNvPr id="25" name="Oval 24"/>
          <p:cNvSpPr/>
          <p:nvPr/>
        </p:nvSpPr>
        <p:spPr>
          <a:xfrm>
            <a:off x="3550444" y="2593451"/>
            <a:ext cx="2057555" cy="1371600"/>
          </a:xfrm>
          <a:prstGeom prst="ellipse">
            <a:avLst/>
          </a:prstGeom>
          <a:solidFill>
            <a:srgbClr val="99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SLO Ongoing Command &amp; Agency Interactions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6915306" y="2035308"/>
            <a:ext cx="1771493" cy="144663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MEDCOM </a:t>
            </a:r>
            <a:r>
              <a:rPr lang="en-US" sz="1500" b="1" dirty="0" smtClean="0">
                <a:solidFill>
                  <a:schemeClr val="tx1"/>
                </a:solidFill>
              </a:rPr>
              <a:t>immunization, sport event support, outbreaks, screenings</a:t>
            </a:r>
          </a:p>
          <a:p>
            <a:pPr algn="ctr"/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314919" y="3687493"/>
            <a:ext cx="2524280" cy="129383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AAFES </a:t>
            </a:r>
          </a:p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Lunch Program, </a:t>
            </a:r>
          </a:p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 Free &amp; Reduced applications,                  school supplies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807742" y="5129102"/>
            <a:ext cx="2023270" cy="93974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DPW</a:t>
            </a:r>
          </a:p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 Cafeteria, MILCON, 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570953" y="5240610"/>
            <a:ext cx="2057401" cy="100779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MP</a:t>
            </a:r>
          </a:p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 pedestrian/ traffic flow </a:t>
            </a:r>
            <a:r>
              <a:rPr lang="en-US" sz="1500" b="1" dirty="0">
                <a:solidFill>
                  <a:schemeClr val="tx1"/>
                </a:solidFill>
              </a:rPr>
              <a:t>, juvenile </a:t>
            </a:r>
            <a:r>
              <a:rPr lang="en-US" sz="1500" b="1" dirty="0" smtClean="0">
                <a:solidFill>
                  <a:schemeClr val="tx1"/>
                </a:solidFill>
              </a:rPr>
              <a:t>delinquency, outreach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229986" y="4191157"/>
            <a:ext cx="2514600" cy="99311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Anti-Terrorism /Safety</a:t>
            </a:r>
          </a:p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Bus route concerns/ incidents </a:t>
            </a:r>
          </a:p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  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217641" y="2513983"/>
            <a:ext cx="2275838" cy="14510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ACS</a:t>
            </a:r>
          </a:p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 FAP cases,                   child supervision,</a:t>
            </a:r>
          </a:p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Relocation, Volunteers, AFAP issues, sponsorship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838200" y="1081352"/>
            <a:ext cx="2176462" cy="129037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Garrison Command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SME on Education and school related issues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3550444" y="951571"/>
            <a:ext cx="2621756" cy="106470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MWR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CYS Services Programs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Entertainment/events, Libraries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548312" y="3481941"/>
            <a:ext cx="766607" cy="3533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2450465" y="3263857"/>
            <a:ext cx="1099979" cy="153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2704508" y="3781429"/>
            <a:ext cx="1168302" cy="70794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3056252" y="2226536"/>
            <a:ext cx="939327" cy="5166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3995579" y="3965051"/>
            <a:ext cx="427512" cy="116405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5075395" y="3856428"/>
            <a:ext cx="287021" cy="10894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5548312" y="2958265"/>
            <a:ext cx="1320481" cy="8973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5181600" y="1951790"/>
            <a:ext cx="1285081" cy="79141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 flipV="1">
            <a:off x="4560243" y="2034976"/>
            <a:ext cx="47166" cy="5685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6466681" y="990756"/>
            <a:ext cx="2176462" cy="88985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PAO/AFN 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Marketing programs events, information/ talking points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6934201" y="6628126"/>
            <a:ext cx="1828800" cy="21544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               161700zAug2016</a:t>
            </a:r>
            <a:endParaRPr lang="en-US" sz="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152400" y="6628126"/>
            <a:ext cx="3352800" cy="21544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Ruth Ploeger  IMEU-MWR-C  544-9375 ruth.c.ploeger.naf@mail.mil</a:t>
            </a:r>
            <a:endParaRPr lang="en-US" sz="1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29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88720" y="193040"/>
            <a:ext cx="6664960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10000"/>
              </a:spcBef>
            </a:pPr>
            <a:r>
              <a:rPr lang="en-US" sz="2400" i="1" dirty="0" smtClean="0"/>
              <a:t>SLO On-Going </a:t>
            </a:r>
            <a:r>
              <a:rPr lang="en-US" sz="2400" b="1" i="1" dirty="0" smtClean="0"/>
              <a:t>Community Interactions</a:t>
            </a:r>
            <a:endParaRPr lang="en-US" sz="2400" b="1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8763000" y="6488668"/>
            <a:ext cx="2487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5</a:t>
            </a:r>
          </a:p>
        </p:txBody>
      </p:sp>
      <p:sp>
        <p:nvSpPr>
          <p:cNvPr id="25" name="Oval 24"/>
          <p:cNvSpPr/>
          <p:nvPr/>
        </p:nvSpPr>
        <p:spPr>
          <a:xfrm>
            <a:off x="3550444" y="2593451"/>
            <a:ext cx="2057555" cy="13716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SLO Ongoing Community Interactions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444908" y="3259295"/>
            <a:ext cx="2524280" cy="940511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Partnerships in Education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6073332" y="5043256"/>
            <a:ext cx="2023270" cy="93974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Off-post programs for children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3423948" y="5256033"/>
            <a:ext cx="2057401" cy="100779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Private &amp;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International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 Schools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714933" y="3896721"/>
            <a:ext cx="1828800" cy="57429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Chapels</a:t>
            </a:r>
            <a:r>
              <a:rPr lang="en-US" sz="1500" b="1" dirty="0" smtClean="0">
                <a:solidFill>
                  <a:schemeClr val="tx1"/>
                </a:solidFill>
              </a:rPr>
              <a:t>   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217641" y="2601782"/>
            <a:ext cx="2275838" cy="76055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Boy/Girl Scouts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756167" y="1317865"/>
            <a:ext cx="2176462" cy="73842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Homeschool Groups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3733801" y="951572"/>
            <a:ext cx="2057556" cy="86820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Spouse Support Groups 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544028" y="3513200"/>
            <a:ext cx="900880" cy="17488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2450465" y="3263857"/>
            <a:ext cx="1099979" cy="153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5" idx="3"/>
            <a:endCxn id="32" idx="3"/>
          </p:cNvCxnSpPr>
          <p:nvPr/>
        </p:nvCxnSpPr>
        <p:spPr>
          <a:xfrm flipH="1">
            <a:off x="2543733" y="3764185"/>
            <a:ext cx="1308033" cy="41968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2932630" y="1954914"/>
            <a:ext cx="1039871" cy="7064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31" idx="0"/>
          </p:cNvCxnSpPr>
          <p:nvPr/>
        </p:nvCxnSpPr>
        <p:spPr>
          <a:xfrm>
            <a:off x="4423091" y="3965051"/>
            <a:ext cx="29558" cy="129098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5273971" y="3764185"/>
            <a:ext cx="882047" cy="127907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5437283" y="2274778"/>
            <a:ext cx="1212473" cy="59988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25" idx="0"/>
          </p:cNvCxnSpPr>
          <p:nvPr/>
        </p:nvCxnSpPr>
        <p:spPr>
          <a:xfrm flipH="1" flipV="1">
            <a:off x="4541743" y="1854780"/>
            <a:ext cx="37479" cy="73867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6662738" y="1725080"/>
            <a:ext cx="2176462" cy="889856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Host Nation </a:t>
            </a:r>
            <a:r>
              <a:rPr lang="en-US" b="1" dirty="0" smtClean="0">
                <a:solidFill>
                  <a:schemeClr val="tx1"/>
                </a:solidFill>
              </a:rPr>
              <a:t>              Sister </a:t>
            </a:r>
            <a:r>
              <a:rPr lang="en-US" b="1" dirty="0">
                <a:solidFill>
                  <a:schemeClr val="tx1"/>
                </a:solidFill>
              </a:rPr>
              <a:t>Schools</a:t>
            </a: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6934201" y="6628126"/>
            <a:ext cx="1828800" cy="21544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               161700zAug2016</a:t>
            </a:r>
            <a:endParaRPr lang="en-US" sz="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152400" y="6628126"/>
            <a:ext cx="3352800" cy="21544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Ruth Ploeger  IMEU-MWR-C  544-9375 ruth.c.ploeger.naf@mail.mil</a:t>
            </a:r>
            <a:endParaRPr lang="en-US" sz="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095577" y="5104668"/>
            <a:ext cx="1828800" cy="57429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Boys &amp; Girls Clubs</a:t>
            </a:r>
            <a:endParaRPr lang="en-US" sz="1500" b="1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2962187" y="3881769"/>
            <a:ext cx="1178469" cy="132807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826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66800" y="78744"/>
            <a:ext cx="6900863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10000"/>
              </a:spcBef>
            </a:pPr>
            <a:r>
              <a:rPr lang="en-US" sz="2400" i="1" dirty="0" smtClean="0"/>
              <a:t>Region SLO Program Support</a:t>
            </a:r>
            <a:endParaRPr lang="en-US" sz="2400" b="1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8763000" y="6488668"/>
            <a:ext cx="2487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6</a:t>
            </a:r>
          </a:p>
        </p:txBody>
      </p:sp>
      <p:sp>
        <p:nvSpPr>
          <p:cNvPr id="25" name="Oval 24"/>
          <p:cNvSpPr/>
          <p:nvPr/>
        </p:nvSpPr>
        <p:spPr>
          <a:xfrm>
            <a:off x="3662445" y="2593451"/>
            <a:ext cx="1864838" cy="1557495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Region SLO Support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3349625" y="1163832"/>
            <a:ext cx="2220278" cy="58802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Mentorship/ advice/ training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6986267" y="2174049"/>
            <a:ext cx="1524000" cy="685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Interstate Compact Issues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326981" y="3992917"/>
            <a:ext cx="1524000" cy="685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Student Meal Program /Free &amp; Reduced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5204381" y="4901466"/>
            <a:ext cx="1524000" cy="685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Develops Trainings 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3370499" y="4953905"/>
            <a:ext cx="1462087" cy="66845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Develops products 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570038" y="3911872"/>
            <a:ext cx="1997868" cy="76280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Marketing / Website </a:t>
            </a:r>
          </a:p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Development 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469038" y="2518167"/>
            <a:ext cx="1862137" cy="9923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DoDEA Europe DoDEA HQ POC and Advocate 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789861" y="1205608"/>
            <a:ext cx="2181225" cy="106153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European Schools Council , Dependents’ Education Council 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6326981" y="1258764"/>
            <a:ext cx="2026442" cy="70934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Recognizes trends, proposes solutions</a:t>
            </a:r>
            <a:endParaRPr lang="en-US" sz="1500" b="1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544166" y="3618683"/>
            <a:ext cx="856675" cy="4061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2397998" y="3165585"/>
            <a:ext cx="1300084" cy="770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2555388" y="3724967"/>
            <a:ext cx="1203803" cy="4786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2971087" y="2149082"/>
            <a:ext cx="1186164" cy="53413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31" idx="0"/>
          </p:cNvCxnSpPr>
          <p:nvPr/>
        </p:nvCxnSpPr>
        <p:spPr>
          <a:xfrm flipH="1">
            <a:off x="4101543" y="4150946"/>
            <a:ext cx="264162" cy="80295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5" idx="5"/>
          </p:cNvCxnSpPr>
          <p:nvPr/>
        </p:nvCxnSpPr>
        <p:spPr>
          <a:xfrm>
            <a:off x="5254184" y="3922856"/>
            <a:ext cx="669577" cy="9475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25" idx="7"/>
          </p:cNvCxnSpPr>
          <p:nvPr/>
        </p:nvCxnSpPr>
        <p:spPr>
          <a:xfrm flipV="1">
            <a:off x="5254184" y="1944552"/>
            <a:ext cx="1045580" cy="87698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25" idx="0"/>
          </p:cNvCxnSpPr>
          <p:nvPr/>
        </p:nvCxnSpPr>
        <p:spPr>
          <a:xfrm flipH="1" flipV="1">
            <a:off x="4547698" y="1768025"/>
            <a:ext cx="47166" cy="82542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5531141" y="2679550"/>
            <a:ext cx="1448263" cy="44138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7374574" y="3082622"/>
            <a:ext cx="1524000" cy="685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NDSP</a:t>
            </a:r>
            <a:endParaRPr lang="en-US" sz="1500" b="1" dirty="0">
              <a:solidFill>
                <a:schemeClr val="tx1"/>
              </a:solidFill>
            </a:endParaRPr>
          </a:p>
        </p:txBody>
      </p:sp>
      <p:cxnSp>
        <p:nvCxnSpPr>
          <p:cNvPr id="41" name="Straight Arrow Connector 40"/>
          <p:cNvCxnSpPr>
            <a:stCxn id="25" idx="6"/>
            <a:endCxn id="40" idx="1"/>
          </p:cNvCxnSpPr>
          <p:nvPr/>
        </p:nvCxnSpPr>
        <p:spPr>
          <a:xfrm>
            <a:off x="5527283" y="3372199"/>
            <a:ext cx="1847291" cy="5332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>
          <a:xfrm>
            <a:off x="869088" y="4953905"/>
            <a:ext cx="2034530" cy="79504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Policy/Program development</a:t>
            </a:r>
            <a:endParaRPr lang="en-US" sz="1500" b="1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/>
          <p:cNvCxnSpPr>
            <a:stCxn id="25" idx="3"/>
          </p:cNvCxnSpPr>
          <p:nvPr/>
        </p:nvCxnSpPr>
        <p:spPr>
          <a:xfrm flipH="1">
            <a:off x="2812543" y="3922856"/>
            <a:ext cx="1123001" cy="99853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6934201" y="6628126"/>
            <a:ext cx="1828800" cy="21544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               161700zAug2016</a:t>
            </a:r>
            <a:endParaRPr lang="en-US" sz="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 Box 2"/>
          <p:cNvSpPr txBox="1">
            <a:spLocks noChangeArrowheads="1"/>
          </p:cNvSpPr>
          <p:nvPr/>
        </p:nvSpPr>
        <p:spPr bwMode="auto">
          <a:xfrm>
            <a:off x="152400" y="6628126"/>
            <a:ext cx="3352800" cy="21544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Ruth Ploeger  IMEU-MWR-C  544-9375 ruth.c.ploeger.naf@mail.mil</a:t>
            </a:r>
            <a:endParaRPr lang="en-US" sz="1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1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228600" y="1843089"/>
            <a:ext cx="8610600" cy="6191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INSTALLATION MANAGEMENT COMMAND</a:t>
            </a:r>
            <a:endParaRPr lang="en-US" sz="32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762000" y="5526088"/>
            <a:ext cx="7729403" cy="6477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“Sustain, Support and Defend</a:t>
            </a:r>
            <a:r>
              <a:rPr lang="en-US" sz="4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”</a:t>
            </a:r>
            <a:endParaRPr lang="en-US" sz="4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997200" y="1157287"/>
            <a:ext cx="3098800" cy="52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1" tIns="45716" rIns="91431" bIns="45716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lang="en-US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END OF BRIEF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763000" y="6488668"/>
            <a:ext cx="2487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3</a:t>
            </a:r>
            <a:endParaRPr lang="en-US" sz="900" dirty="0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934201" y="6628126"/>
            <a:ext cx="1828800" cy="21544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               161700zAug2016</a:t>
            </a:r>
            <a:endParaRPr lang="en-US" sz="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52400" y="6628126"/>
            <a:ext cx="3352800" cy="21544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Ruth Ploeger  IMEU-MWR-C  544-9375 ruth.c.ploeger.naf@mail.mil</a:t>
            </a:r>
            <a:endParaRPr lang="en-US" sz="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BFB6F48F5970488CDC1BD69C6A924A" ma:contentTypeVersion="19" ma:contentTypeDescription="Create a new document." ma:contentTypeScope="" ma:versionID="7a39902bbff08637c19a6fd6f0a9ab88">
  <xsd:schema xmlns:xsd="http://www.w3.org/2001/XMLSchema" xmlns:xs="http://www.w3.org/2001/XMLSchema" xmlns:p="http://schemas.microsoft.com/office/2006/metadata/properties" xmlns:ns1="http://schemas.microsoft.com/sharepoint/v3" xmlns:ns2="90176307-4b28-4e6f-8886-504de72e20a4" targetNamespace="http://schemas.microsoft.com/office/2006/metadata/properties" ma:root="true" ma:fieldsID="42756e5aa845084b96ea7899a254b7c2" ns1:_="" ns2:_="">
    <xsd:import namespace="http://schemas.microsoft.com/sharepoint/v3"/>
    <xsd:import namespace="90176307-4b28-4e6f-8886-504de72e20a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RoutingRuleDescrip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RuleDescription" ma:index="11" nillable="true" ma:displayName="Description" ma:internalName="RoutingRuleDescription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176307-4b28-4e6f-8886-504de72e20a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outingRuleDescription xmlns="http://schemas.microsoft.com/sharepoint/v3" xsi:nil="true"/>
    <_dlc_DocId xmlns="90176307-4b28-4e6f-8886-504de72e20a4">PS3CEWRX5CJ6-1450-82</_dlc_DocId>
    <_dlc_DocIdUrl xmlns="90176307-4b28-4e6f-8886-504de72e20a4">
      <Url>https://home.army.mil/sites/operational/saco/_layouts/DocIdRedir.aspx?ID=PS3CEWRX5CJ6-1450-82</Url>
      <Description>PS3CEWRX5CJ6-1450-82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42A4829A-B56C-4F79-AD88-A60124747C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0176307-4b28-4e6f-8886-504de72e20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BC2E33D-A157-491F-B25C-ABE84DC882C5}">
  <ds:schemaRefs>
    <ds:schemaRef ds:uri="http://schemas.microsoft.com/office/2006/documentManagement/types"/>
    <ds:schemaRef ds:uri="http://www.w3.org/XML/1998/namespace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90176307-4b28-4e6f-8886-504de72e20a4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CFB9A7AA-B7DD-4CF9-A790-D3D91175AF83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BC637D5-FF41-4827-B3AC-73C6E4BDBB50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10782</TotalTime>
  <Words>580</Words>
  <Application>Microsoft Office PowerPoint</Application>
  <PresentationFormat>On-screen Show (4:3)</PresentationFormat>
  <Paragraphs>149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Core Duties</vt:lpstr>
      <vt:lpstr>The hub of support connections for Families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U.S. Army - FT. Sam Houston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test</dc:creator>
  <cp:lastModifiedBy>1157776114.naf</cp:lastModifiedBy>
  <cp:revision>1082</cp:revision>
  <dcterms:created xsi:type="dcterms:W3CDTF">2011-08-10T19:59:09Z</dcterms:created>
  <dcterms:modified xsi:type="dcterms:W3CDTF">2016-09-15T07:38:51Z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da5ab76a-cba3-4a12-aee8-5061c9a2734b</vt:lpwstr>
  </property>
  <property fmtid="{D5CDD505-2E9C-101B-9397-08002B2CF9AE}" pid="4" name="ContentTypeId">
    <vt:lpwstr>0x010100CFBFB6F48F5970488CDC1BD69C6A924A</vt:lpwstr>
  </property>
</Properties>
</file>