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6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81A0E-4DE3-4546-B6FA-8A054C9DCDEA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01AD0-EC88-4325-9109-AD0550B5BE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81A0E-4DE3-4546-B6FA-8A054C9DCDEA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01AD0-EC88-4325-9109-AD0550B5BE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81A0E-4DE3-4546-B6FA-8A054C9DCDEA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01AD0-EC88-4325-9109-AD0550B5BE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81A0E-4DE3-4546-B6FA-8A054C9DCDEA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01AD0-EC88-4325-9109-AD0550B5BE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81A0E-4DE3-4546-B6FA-8A054C9DCDEA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01AD0-EC88-4325-9109-AD0550B5BE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81A0E-4DE3-4546-B6FA-8A054C9DCDEA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01AD0-EC88-4325-9109-AD0550B5BE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81A0E-4DE3-4546-B6FA-8A054C9DCDEA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01AD0-EC88-4325-9109-AD0550B5BE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81A0E-4DE3-4546-B6FA-8A054C9DCDEA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01AD0-EC88-4325-9109-AD0550B5BE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81A0E-4DE3-4546-B6FA-8A054C9DCDEA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01AD0-EC88-4325-9109-AD0550B5BE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81A0E-4DE3-4546-B6FA-8A054C9DCDEA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01AD0-EC88-4325-9109-AD0550B5BE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81A0E-4DE3-4546-B6FA-8A054C9DCDEA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01AD0-EC88-4325-9109-AD0550B5BE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81A0E-4DE3-4546-B6FA-8A054C9DCDEA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01AD0-EC88-4325-9109-AD0550B5BED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78038" y="1600200"/>
            <a:ext cx="1219200" cy="1066800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u="sng" dirty="0" smtClean="0"/>
              <a:t>Step 1</a:t>
            </a:r>
          </a:p>
          <a:p>
            <a:pPr algn="ctr"/>
            <a:endParaRPr lang="en-US" sz="1000" dirty="0" smtClean="0"/>
          </a:p>
          <a:p>
            <a:pPr algn="ctr"/>
            <a:r>
              <a:rPr lang="en-US" sz="1000" dirty="0" smtClean="0"/>
              <a:t>Gaining CPAC</a:t>
            </a:r>
          </a:p>
          <a:p>
            <a:pPr algn="ctr"/>
            <a:r>
              <a:rPr lang="en-US" sz="1000" dirty="0" smtClean="0"/>
              <a:t>Notice of Employee Selection from Manager</a:t>
            </a:r>
            <a:endParaRPr lang="en-US" sz="1000" dirty="0"/>
          </a:p>
        </p:txBody>
      </p:sp>
      <p:sp>
        <p:nvSpPr>
          <p:cNvPr id="19" name="Flowchart: Alternate Process 18"/>
          <p:cNvSpPr/>
          <p:nvPr/>
        </p:nvSpPr>
        <p:spPr>
          <a:xfrm>
            <a:off x="176844" y="457200"/>
            <a:ext cx="1219200" cy="685800"/>
          </a:xfrm>
          <a:prstGeom prst="flowChartAlternateProcess">
            <a:avLst/>
          </a:prstGeom>
          <a:solidFill>
            <a:srgbClr val="92D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u="sng" dirty="0" smtClean="0"/>
              <a:t>Start Process</a:t>
            </a:r>
          </a:p>
          <a:p>
            <a:pPr algn="ctr"/>
            <a:r>
              <a:rPr lang="en-US" sz="1000" dirty="0" smtClean="0"/>
              <a:t>Employee Selected for OCONUS Position</a:t>
            </a:r>
            <a:endParaRPr lang="en-US" sz="1000" dirty="0"/>
          </a:p>
        </p:txBody>
      </p:sp>
      <p:cxnSp>
        <p:nvCxnSpPr>
          <p:cNvPr id="26" name="Straight Arrow Connector 25"/>
          <p:cNvCxnSpPr>
            <a:stCxn id="19" idx="2"/>
            <a:endCxn id="5" idx="0"/>
          </p:cNvCxnSpPr>
          <p:nvPr/>
        </p:nvCxnSpPr>
        <p:spPr>
          <a:xfrm>
            <a:off x="786444" y="1143000"/>
            <a:ext cx="1194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Flowchart: Process 42"/>
          <p:cNvSpPr/>
          <p:nvPr/>
        </p:nvSpPr>
        <p:spPr>
          <a:xfrm>
            <a:off x="1676400" y="4343400"/>
            <a:ext cx="1219200" cy="1066800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u="sng" dirty="0" smtClean="0"/>
              <a:t>Step 4</a:t>
            </a:r>
          </a:p>
          <a:p>
            <a:pPr algn="ctr"/>
            <a:endParaRPr lang="en-US" sz="1000" dirty="0" smtClean="0"/>
          </a:p>
          <a:p>
            <a:pPr algn="ctr"/>
            <a:r>
              <a:rPr lang="en-US" sz="1000" dirty="0" smtClean="0"/>
              <a:t>Gaining CPAC</a:t>
            </a:r>
          </a:p>
          <a:p>
            <a:pPr algn="ctr"/>
            <a:r>
              <a:rPr lang="en-US" sz="1000" dirty="0" smtClean="0"/>
              <a:t>Prepares Tentative Job Offer to Employee</a:t>
            </a:r>
            <a:endParaRPr lang="en-US" sz="1000" dirty="0"/>
          </a:p>
        </p:txBody>
      </p:sp>
      <p:sp>
        <p:nvSpPr>
          <p:cNvPr id="46" name="Flowchart: Process 45"/>
          <p:cNvSpPr/>
          <p:nvPr/>
        </p:nvSpPr>
        <p:spPr>
          <a:xfrm>
            <a:off x="1676400" y="3048000"/>
            <a:ext cx="1219200" cy="1066800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u="sng" dirty="0" smtClean="0"/>
              <a:t>Step 5</a:t>
            </a:r>
          </a:p>
          <a:p>
            <a:pPr algn="ctr"/>
            <a:endParaRPr lang="en-US" sz="1000" dirty="0" smtClean="0"/>
          </a:p>
          <a:p>
            <a:pPr algn="ctr"/>
            <a:r>
              <a:rPr lang="en-US" sz="1000" dirty="0" smtClean="0"/>
              <a:t>Gaining CPAC</a:t>
            </a:r>
          </a:p>
          <a:p>
            <a:pPr algn="ctr"/>
            <a:r>
              <a:rPr lang="en-US" sz="1000" dirty="0" smtClean="0"/>
              <a:t>Sends Packet (With EFMP Form) DA 5863 to Employee</a:t>
            </a:r>
            <a:endParaRPr lang="en-US" sz="1000" dirty="0"/>
          </a:p>
        </p:txBody>
      </p:sp>
      <p:cxnSp>
        <p:nvCxnSpPr>
          <p:cNvPr id="48" name="Straight Arrow Connector 47"/>
          <p:cNvCxnSpPr>
            <a:stCxn id="43" idx="0"/>
            <a:endCxn id="46" idx="2"/>
          </p:cNvCxnSpPr>
          <p:nvPr/>
        </p:nvCxnSpPr>
        <p:spPr>
          <a:xfrm flipV="1">
            <a:off x="2286000" y="4114800"/>
            <a:ext cx="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Flowchart: Process 51"/>
          <p:cNvSpPr/>
          <p:nvPr/>
        </p:nvSpPr>
        <p:spPr>
          <a:xfrm>
            <a:off x="186584" y="3048000"/>
            <a:ext cx="1219200" cy="1066800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u="sng" dirty="0" smtClean="0"/>
              <a:t>Step 2</a:t>
            </a:r>
          </a:p>
          <a:p>
            <a:pPr algn="ctr"/>
            <a:endParaRPr lang="en-US" sz="1000" dirty="0" smtClean="0"/>
          </a:p>
          <a:p>
            <a:pPr algn="ctr"/>
            <a:r>
              <a:rPr lang="en-US" sz="1000" dirty="0" smtClean="0"/>
              <a:t>Gaining CPAC</a:t>
            </a:r>
          </a:p>
          <a:p>
            <a:pPr algn="ctr"/>
            <a:r>
              <a:rPr lang="en-US" sz="1000" dirty="0" smtClean="0"/>
              <a:t>Screen Employee Selection for Eligibility</a:t>
            </a:r>
            <a:endParaRPr lang="en-US" sz="1000" dirty="0"/>
          </a:p>
        </p:txBody>
      </p:sp>
      <p:cxnSp>
        <p:nvCxnSpPr>
          <p:cNvPr id="54" name="Straight Arrow Connector 53"/>
          <p:cNvCxnSpPr>
            <a:stCxn id="5" idx="2"/>
            <a:endCxn id="52" idx="0"/>
          </p:cNvCxnSpPr>
          <p:nvPr/>
        </p:nvCxnSpPr>
        <p:spPr>
          <a:xfrm>
            <a:off x="787638" y="2667000"/>
            <a:ext cx="8546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Flowchart: Decision 55"/>
          <p:cNvSpPr/>
          <p:nvPr/>
        </p:nvSpPr>
        <p:spPr>
          <a:xfrm>
            <a:off x="76200" y="4343400"/>
            <a:ext cx="1447800" cy="1066800"/>
          </a:xfrm>
          <a:prstGeom prst="flowChartDecis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Is Employee Eligible?</a:t>
            </a:r>
            <a:endParaRPr lang="en-US" sz="1000" dirty="0"/>
          </a:p>
        </p:txBody>
      </p:sp>
      <p:cxnSp>
        <p:nvCxnSpPr>
          <p:cNvPr id="58" name="Straight Arrow Connector 57"/>
          <p:cNvCxnSpPr>
            <a:stCxn id="52" idx="2"/>
            <a:endCxn id="56" idx="0"/>
          </p:cNvCxnSpPr>
          <p:nvPr/>
        </p:nvCxnSpPr>
        <p:spPr>
          <a:xfrm>
            <a:off x="796184" y="4114800"/>
            <a:ext cx="3916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56" idx="2"/>
            <a:endCxn id="86" idx="0"/>
          </p:cNvCxnSpPr>
          <p:nvPr/>
        </p:nvCxnSpPr>
        <p:spPr>
          <a:xfrm>
            <a:off x="800100" y="5410200"/>
            <a:ext cx="12462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1371600" y="4572000"/>
            <a:ext cx="36099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Yes</a:t>
            </a:r>
            <a:endParaRPr lang="en-US" sz="1000" dirty="0"/>
          </a:p>
        </p:txBody>
      </p:sp>
      <p:sp>
        <p:nvSpPr>
          <p:cNvPr id="86" name="Flowchart: Process 85"/>
          <p:cNvSpPr/>
          <p:nvPr/>
        </p:nvSpPr>
        <p:spPr>
          <a:xfrm>
            <a:off x="202962" y="5638800"/>
            <a:ext cx="1219200" cy="1066800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u="sng" dirty="0" smtClean="0"/>
              <a:t>Step 3</a:t>
            </a:r>
          </a:p>
          <a:p>
            <a:pPr algn="ctr"/>
            <a:endParaRPr lang="en-US" sz="1000" dirty="0" smtClean="0"/>
          </a:p>
          <a:p>
            <a:pPr algn="ctr"/>
            <a:r>
              <a:rPr lang="en-US" sz="1000" dirty="0" smtClean="0"/>
              <a:t>Gaining CPAC</a:t>
            </a:r>
          </a:p>
          <a:p>
            <a:pPr algn="ctr"/>
            <a:r>
              <a:rPr lang="en-US" sz="1000" dirty="0" smtClean="0"/>
              <a:t>Notify Manager of Employee Ineligibility</a:t>
            </a:r>
            <a:endParaRPr lang="en-US" sz="1000" dirty="0"/>
          </a:p>
        </p:txBody>
      </p:sp>
      <p:cxnSp>
        <p:nvCxnSpPr>
          <p:cNvPr id="88" name="Straight Arrow Connector 87"/>
          <p:cNvCxnSpPr>
            <a:stCxn id="56" idx="3"/>
            <a:endCxn id="43" idx="1"/>
          </p:cNvCxnSpPr>
          <p:nvPr/>
        </p:nvCxnSpPr>
        <p:spPr>
          <a:xfrm>
            <a:off x="1524000" y="4876800"/>
            <a:ext cx="152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502852" y="5334000"/>
            <a:ext cx="3353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No</a:t>
            </a:r>
            <a:endParaRPr lang="en-US" sz="1000" dirty="0"/>
          </a:p>
        </p:txBody>
      </p:sp>
      <p:sp>
        <p:nvSpPr>
          <p:cNvPr id="90" name="Flowchart: Delay 89"/>
          <p:cNvSpPr/>
          <p:nvPr/>
        </p:nvSpPr>
        <p:spPr>
          <a:xfrm>
            <a:off x="1828800" y="1752600"/>
            <a:ext cx="914400" cy="838200"/>
          </a:xfrm>
          <a:prstGeom prst="flowChartDelay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Wait for Reply</a:t>
            </a:r>
            <a:endParaRPr lang="en-US" sz="1200" dirty="0"/>
          </a:p>
        </p:txBody>
      </p:sp>
      <p:cxnSp>
        <p:nvCxnSpPr>
          <p:cNvPr id="92" name="Straight Arrow Connector 91"/>
          <p:cNvCxnSpPr>
            <a:stCxn id="46" idx="0"/>
            <a:endCxn id="90" idx="2"/>
          </p:cNvCxnSpPr>
          <p:nvPr/>
        </p:nvCxnSpPr>
        <p:spPr>
          <a:xfrm flipV="1">
            <a:off x="2286000" y="2590800"/>
            <a:ext cx="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Flowchart: Alternate Process 100"/>
          <p:cNvSpPr/>
          <p:nvPr/>
        </p:nvSpPr>
        <p:spPr>
          <a:xfrm>
            <a:off x="2514600" y="5992905"/>
            <a:ext cx="1143000" cy="381000"/>
          </a:xfrm>
          <a:prstGeom prst="flowChartAlternateProcess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u="sng" dirty="0" smtClean="0"/>
              <a:t>End Process</a:t>
            </a:r>
          </a:p>
        </p:txBody>
      </p:sp>
      <p:sp>
        <p:nvSpPr>
          <p:cNvPr id="102" name="Flowchart: Decision 101"/>
          <p:cNvSpPr/>
          <p:nvPr/>
        </p:nvSpPr>
        <p:spPr>
          <a:xfrm>
            <a:off x="2286000" y="457200"/>
            <a:ext cx="1447800" cy="1066800"/>
          </a:xfrm>
          <a:prstGeom prst="flowChartDecis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Employee Accepts?</a:t>
            </a:r>
            <a:endParaRPr lang="en-US" sz="1000" dirty="0"/>
          </a:p>
        </p:txBody>
      </p:sp>
      <p:cxnSp>
        <p:nvCxnSpPr>
          <p:cNvPr id="104" name="Straight Arrow Connector 103"/>
          <p:cNvCxnSpPr>
            <a:stCxn id="90" idx="0"/>
            <a:endCxn id="102" idx="1"/>
          </p:cNvCxnSpPr>
          <p:nvPr/>
        </p:nvCxnSpPr>
        <p:spPr>
          <a:xfrm flipV="1">
            <a:off x="2286000" y="990600"/>
            <a:ext cx="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>
            <a:stCxn id="102" idx="2"/>
          </p:cNvCxnSpPr>
          <p:nvPr/>
        </p:nvCxnSpPr>
        <p:spPr>
          <a:xfrm>
            <a:off x="3009900" y="1524000"/>
            <a:ext cx="38100" cy="44689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>
            <a:stCxn id="86" idx="3"/>
            <a:endCxn id="101" idx="1"/>
          </p:cNvCxnSpPr>
          <p:nvPr/>
        </p:nvCxnSpPr>
        <p:spPr>
          <a:xfrm>
            <a:off x="1422162" y="6172200"/>
            <a:ext cx="1092438" cy="112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Box 139"/>
          <p:cNvSpPr txBox="1"/>
          <p:nvPr/>
        </p:nvSpPr>
        <p:spPr>
          <a:xfrm>
            <a:off x="3886200" y="762000"/>
            <a:ext cx="36099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Yes</a:t>
            </a:r>
            <a:endParaRPr lang="en-US" sz="1000" dirty="0"/>
          </a:p>
        </p:txBody>
      </p:sp>
      <p:sp>
        <p:nvSpPr>
          <p:cNvPr id="141" name="TextBox 140"/>
          <p:cNvSpPr txBox="1"/>
          <p:nvPr/>
        </p:nvSpPr>
        <p:spPr>
          <a:xfrm>
            <a:off x="2712652" y="1506379"/>
            <a:ext cx="3353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No</a:t>
            </a:r>
            <a:endParaRPr lang="en-US" sz="1000" dirty="0"/>
          </a:p>
        </p:txBody>
      </p:sp>
      <p:sp>
        <p:nvSpPr>
          <p:cNvPr id="142" name="Flowchart: Process 141"/>
          <p:cNvSpPr/>
          <p:nvPr/>
        </p:nvSpPr>
        <p:spPr>
          <a:xfrm>
            <a:off x="3708162" y="3886200"/>
            <a:ext cx="1295400" cy="1143000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u="sng" dirty="0" smtClean="0"/>
              <a:t>Step 7</a:t>
            </a:r>
          </a:p>
          <a:p>
            <a:pPr algn="ctr"/>
            <a:endParaRPr lang="en-US" sz="1000" dirty="0" smtClean="0"/>
          </a:p>
          <a:p>
            <a:pPr algn="ctr"/>
            <a:r>
              <a:rPr lang="en-US" sz="1000" dirty="0" smtClean="0"/>
              <a:t>Employee’s local medical provider completes DD 2792 / DD 2792-1 &amp; IEP)</a:t>
            </a:r>
            <a:endParaRPr lang="en-US" sz="1000" dirty="0"/>
          </a:p>
        </p:txBody>
      </p:sp>
      <p:sp>
        <p:nvSpPr>
          <p:cNvPr id="28" name="Flowchart: Process 27"/>
          <p:cNvSpPr/>
          <p:nvPr/>
        </p:nvSpPr>
        <p:spPr>
          <a:xfrm>
            <a:off x="3758724" y="5410200"/>
            <a:ext cx="1219200" cy="1066800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u="sng" dirty="0" smtClean="0"/>
              <a:t>Step 8</a:t>
            </a:r>
          </a:p>
          <a:p>
            <a:pPr algn="ctr"/>
            <a:endParaRPr lang="en-US" sz="1000" dirty="0" smtClean="0"/>
          </a:p>
          <a:p>
            <a:pPr algn="ctr"/>
            <a:r>
              <a:rPr lang="en-US" sz="1000" dirty="0" smtClean="0"/>
              <a:t>Employee returns MED/EDU screening/packet to Gaining CPAC</a:t>
            </a:r>
            <a:endParaRPr lang="en-US" sz="1000" dirty="0"/>
          </a:p>
        </p:txBody>
      </p:sp>
      <p:cxnSp>
        <p:nvCxnSpPr>
          <p:cNvPr id="30" name="Straight Arrow Connector 29"/>
          <p:cNvCxnSpPr>
            <a:stCxn id="142" idx="2"/>
            <a:endCxn id="28" idx="0"/>
          </p:cNvCxnSpPr>
          <p:nvPr/>
        </p:nvCxnSpPr>
        <p:spPr>
          <a:xfrm>
            <a:off x="4355862" y="5029200"/>
            <a:ext cx="12462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Flowchart: Process 30"/>
          <p:cNvSpPr/>
          <p:nvPr/>
        </p:nvSpPr>
        <p:spPr>
          <a:xfrm>
            <a:off x="5697908" y="5410200"/>
            <a:ext cx="1219200" cy="1066800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u="sng" dirty="0" smtClean="0"/>
              <a:t>Step 9</a:t>
            </a:r>
          </a:p>
          <a:p>
            <a:pPr algn="ctr"/>
            <a:endParaRPr lang="en-US" sz="1000" dirty="0" smtClean="0"/>
          </a:p>
          <a:p>
            <a:pPr algn="ctr"/>
            <a:r>
              <a:rPr lang="en-US" sz="1000" dirty="0" smtClean="0"/>
              <a:t>Gaining CPAC sends MED/EDU screening / packet to Europe Regional Medical Command</a:t>
            </a:r>
          </a:p>
        </p:txBody>
      </p:sp>
      <p:cxnSp>
        <p:nvCxnSpPr>
          <p:cNvPr id="38" name="Straight Arrow Connector 37"/>
          <p:cNvCxnSpPr>
            <a:stCxn id="28" idx="3"/>
            <a:endCxn id="31" idx="1"/>
          </p:cNvCxnSpPr>
          <p:nvPr/>
        </p:nvCxnSpPr>
        <p:spPr>
          <a:xfrm>
            <a:off x="4977924" y="5943600"/>
            <a:ext cx="71998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Flowchart: Process 56"/>
          <p:cNvSpPr/>
          <p:nvPr/>
        </p:nvSpPr>
        <p:spPr>
          <a:xfrm>
            <a:off x="5697908" y="3962400"/>
            <a:ext cx="1219200" cy="1066800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u="sng" dirty="0" smtClean="0"/>
              <a:t>Step 10</a:t>
            </a:r>
          </a:p>
          <a:p>
            <a:pPr algn="ctr"/>
            <a:endParaRPr lang="en-US" sz="1000" dirty="0" smtClean="0"/>
          </a:p>
          <a:p>
            <a:pPr algn="ctr"/>
            <a:r>
              <a:rPr lang="en-US" sz="1000" dirty="0" smtClean="0"/>
              <a:t>ERMC Screens EFMP Packet</a:t>
            </a:r>
            <a:endParaRPr lang="en-US" sz="1000" dirty="0"/>
          </a:p>
        </p:txBody>
      </p:sp>
      <p:sp>
        <p:nvSpPr>
          <p:cNvPr id="59" name="Flowchart: Decision 58"/>
          <p:cNvSpPr/>
          <p:nvPr/>
        </p:nvSpPr>
        <p:spPr>
          <a:xfrm>
            <a:off x="5486400" y="2438400"/>
            <a:ext cx="1600200" cy="1066800"/>
          </a:xfrm>
          <a:prstGeom prst="flowChartDecis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Medical / Educational</a:t>
            </a:r>
            <a:endParaRPr lang="en-US" sz="1000" dirty="0"/>
          </a:p>
        </p:txBody>
      </p:sp>
      <p:cxnSp>
        <p:nvCxnSpPr>
          <p:cNvPr id="61" name="Straight Arrow Connector 60"/>
          <p:cNvCxnSpPr>
            <a:stCxn id="31" idx="0"/>
            <a:endCxn id="57" idx="2"/>
          </p:cNvCxnSpPr>
          <p:nvPr/>
        </p:nvCxnSpPr>
        <p:spPr>
          <a:xfrm flipV="1">
            <a:off x="6307508" y="5029200"/>
            <a:ext cx="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Flowchart: Process 94"/>
          <p:cNvSpPr/>
          <p:nvPr/>
        </p:nvSpPr>
        <p:spPr>
          <a:xfrm>
            <a:off x="6324600" y="533400"/>
            <a:ext cx="1219200" cy="1371600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u="sng" dirty="0" smtClean="0"/>
              <a:t>Step 11</a:t>
            </a:r>
          </a:p>
          <a:p>
            <a:pPr algn="ctr"/>
            <a:endParaRPr lang="en-US" sz="1000" dirty="0" smtClean="0"/>
          </a:p>
          <a:p>
            <a:pPr algn="ctr"/>
            <a:r>
              <a:rPr lang="en-US" sz="1000" dirty="0" smtClean="0"/>
              <a:t>Medical: EFMP Physician Reviews for Personnel/Services Availability at Gaining Location</a:t>
            </a:r>
            <a:endParaRPr lang="en-US" sz="1000" dirty="0"/>
          </a:p>
        </p:txBody>
      </p:sp>
      <p:sp>
        <p:nvSpPr>
          <p:cNvPr id="98" name="Flowchart: Process 97"/>
          <p:cNvSpPr/>
          <p:nvPr/>
        </p:nvSpPr>
        <p:spPr>
          <a:xfrm>
            <a:off x="5105400" y="533400"/>
            <a:ext cx="1219200" cy="1371600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u="sng" dirty="0" smtClean="0"/>
              <a:t>Step 11</a:t>
            </a:r>
          </a:p>
          <a:p>
            <a:pPr algn="ctr"/>
            <a:endParaRPr lang="en-US" sz="1000" dirty="0" smtClean="0"/>
          </a:p>
          <a:p>
            <a:pPr algn="ctr"/>
            <a:r>
              <a:rPr lang="en-US" sz="1000" dirty="0" smtClean="0"/>
              <a:t>Educational: EFMP Sends Packet to </a:t>
            </a:r>
            <a:r>
              <a:rPr lang="en-US" sz="1000" dirty="0" err="1" smtClean="0"/>
              <a:t>DoDEA</a:t>
            </a:r>
            <a:r>
              <a:rPr lang="en-US" sz="1000" dirty="0" smtClean="0"/>
              <a:t>/NDSP for Personnel/Services Availability at Gaining Location</a:t>
            </a:r>
            <a:endParaRPr lang="en-US" sz="1000" dirty="0"/>
          </a:p>
        </p:txBody>
      </p:sp>
      <p:sp>
        <p:nvSpPr>
          <p:cNvPr id="110" name="Flowchart: Process 109"/>
          <p:cNvSpPr/>
          <p:nvPr/>
        </p:nvSpPr>
        <p:spPr>
          <a:xfrm>
            <a:off x="7772400" y="2438400"/>
            <a:ext cx="1219200" cy="1066800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u="sng" dirty="0" smtClean="0"/>
              <a:t>Step 13</a:t>
            </a:r>
          </a:p>
          <a:p>
            <a:pPr algn="ctr"/>
            <a:endParaRPr lang="en-US" sz="1000" dirty="0" smtClean="0"/>
          </a:p>
          <a:p>
            <a:pPr algn="ctr"/>
            <a:r>
              <a:rPr lang="en-US" sz="1000" dirty="0" smtClean="0"/>
              <a:t>ERMC Returns Review to Gaining CPAC</a:t>
            </a:r>
            <a:endParaRPr lang="en-US" sz="1000" dirty="0"/>
          </a:p>
        </p:txBody>
      </p:sp>
      <p:sp>
        <p:nvSpPr>
          <p:cNvPr id="113" name="Flowchart: Process 112"/>
          <p:cNvSpPr/>
          <p:nvPr/>
        </p:nvSpPr>
        <p:spPr>
          <a:xfrm>
            <a:off x="7772400" y="3810000"/>
            <a:ext cx="1219200" cy="1295400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u="sng" dirty="0" smtClean="0"/>
              <a:t>Step 14</a:t>
            </a:r>
          </a:p>
          <a:p>
            <a:pPr algn="ctr"/>
            <a:endParaRPr lang="en-US" sz="1000" dirty="0" smtClean="0"/>
          </a:p>
          <a:p>
            <a:pPr algn="ctr"/>
            <a:r>
              <a:rPr lang="en-US" sz="1000" dirty="0" smtClean="0"/>
              <a:t>Gaining CPAC Returns EFMP Review to Employee and </a:t>
            </a:r>
          </a:p>
          <a:p>
            <a:pPr algn="ctr"/>
            <a:r>
              <a:rPr lang="en-US" sz="1000" dirty="0" smtClean="0"/>
              <a:t>Sends Final Job Offer</a:t>
            </a:r>
            <a:endParaRPr lang="en-US" sz="1000" dirty="0"/>
          </a:p>
        </p:txBody>
      </p:sp>
      <p:cxnSp>
        <p:nvCxnSpPr>
          <p:cNvPr id="115" name="Straight Arrow Connector 114"/>
          <p:cNvCxnSpPr>
            <a:stCxn id="110" idx="2"/>
            <a:endCxn id="113" idx="0"/>
          </p:cNvCxnSpPr>
          <p:nvPr/>
        </p:nvCxnSpPr>
        <p:spPr>
          <a:xfrm>
            <a:off x="8382000" y="35052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>
            <a:stCxn id="113" idx="2"/>
            <a:endCxn id="122" idx="0"/>
          </p:cNvCxnSpPr>
          <p:nvPr/>
        </p:nvCxnSpPr>
        <p:spPr>
          <a:xfrm>
            <a:off x="8382000" y="5105400"/>
            <a:ext cx="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Flowchart: Process 121"/>
          <p:cNvSpPr/>
          <p:nvPr/>
        </p:nvSpPr>
        <p:spPr>
          <a:xfrm>
            <a:off x="7772400" y="5486400"/>
            <a:ext cx="1219200" cy="914400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u="sng" dirty="0" smtClean="0"/>
              <a:t>Step 15</a:t>
            </a:r>
          </a:p>
          <a:p>
            <a:pPr algn="ctr"/>
            <a:endParaRPr lang="en-US" sz="1000" dirty="0" smtClean="0"/>
          </a:p>
          <a:p>
            <a:pPr algn="ctr"/>
            <a:r>
              <a:rPr lang="en-US" sz="1000" dirty="0" smtClean="0"/>
              <a:t>Employee Accepts / Declines Final Job Offer</a:t>
            </a:r>
            <a:endParaRPr lang="en-US" sz="1000" dirty="0"/>
          </a:p>
        </p:txBody>
      </p:sp>
      <p:cxnSp>
        <p:nvCxnSpPr>
          <p:cNvPr id="125" name="Elbow Connector 124"/>
          <p:cNvCxnSpPr>
            <a:stCxn id="122" idx="2"/>
            <a:endCxn id="101" idx="2"/>
          </p:cNvCxnSpPr>
          <p:nvPr/>
        </p:nvCxnSpPr>
        <p:spPr>
          <a:xfrm rot="5400000" flipH="1">
            <a:off x="5720602" y="3739403"/>
            <a:ext cx="26895" cy="5295900"/>
          </a:xfrm>
          <a:prstGeom prst="bentConnector3">
            <a:avLst>
              <a:gd name="adj1" fmla="val -849972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Title 128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487362"/>
          </a:xfrm>
        </p:spPr>
        <p:txBody>
          <a:bodyPr>
            <a:noAutofit/>
          </a:bodyPr>
          <a:lstStyle/>
          <a:p>
            <a:r>
              <a:rPr lang="en-US" sz="1200" b="1" u="sng" dirty="0" smtClean="0"/>
              <a:t>Civilian Exceptional Family Member Process Map</a:t>
            </a:r>
            <a:endParaRPr lang="en-US" sz="1200" b="1" u="sng" dirty="0"/>
          </a:p>
        </p:txBody>
      </p:sp>
      <p:sp>
        <p:nvSpPr>
          <p:cNvPr id="96" name="Flowchart: Decision 95"/>
          <p:cNvSpPr/>
          <p:nvPr/>
        </p:nvSpPr>
        <p:spPr>
          <a:xfrm>
            <a:off x="3505200" y="2438400"/>
            <a:ext cx="1676400" cy="1066800"/>
          </a:xfrm>
          <a:prstGeom prst="flowChartDecis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Exceptional Family Member?</a:t>
            </a:r>
            <a:endParaRPr lang="en-US" sz="1000" dirty="0"/>
          </a:p>
        </p:txBody>
      </p:sp>
      <p:cxnSp>
        <p:nvCxnSpPr>
          <p:cNvPr id="103" name="Straight Arrow Connector 102"/>
          <p:cNvCxnSpPr>
            <a:stCxn id="96" idx="1"/>
            <a:endCxn id="101" idx="0"/>
          </p:cNvCxnSpPr>
          <p:nvPr/>
        </p:nvCxnSpPr>
        <p:spPr>
          <a:xfrm flipH="1">
            <a:off x="3086100" y="2971800"/>
            <a:ext cx="419100" cy="30211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104"/>
          <p:cNvSpPr txBox="1"/>
          <p:nvPr/>
        </p:nvSpPr>
        <p:spPr>
          <a:xfrm>
            <a:off x="3200400" y="2954179"/>
            <a:ext cx="3353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No</a:t>
            </a:r>
            <a:endParaRPr lang="en-US" sz="1000" dirty="0"/>
          </a:p>
        </p:txBody>
      </p:sp>
      <p:sp>
        <p:nvSpPr>
          <p:cNvPr id="111" name="TextBox 110"/>
          <p:cNvSpPr txBox="1"/>
          <p:nvPr/>
        </p:nvSpPr>
        <p:spPr>
          <a:xfrm>
            <a:off x="4572000" y="3429000"/>
            <a:ext cx="36099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Yes</a:t>
            </a:r>
            <a:endParaRPr lang="en-US" sz="1000" dirty="0"/>
          </a:p>
        </p:txBody>
      </p:sp>
      <p:cxnSp>
        <p:nvCxnSpPr>
          <p:cNvPr id="116" name="Straight Arrow Connector 115"/>
          <p:cNvCxnSpPr>
            <a:stCxn id="102" idx="3"/>
            <a:endCxn id="50" idx="0"/>
          </p:cNvCxnSpPr>
          <p:nvPr/>
        </p:nvCxnSpPr>
        <p:spPr>
          <a:xfrm>
            <a:off x="3733800" y="990600"/>
            <a:ext cx="605684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Arrow Connector 149"/>
          <p:cNvCxnSpPr>
            <a:stCxn id="96" idx="2"/>
            <a:endCxn id="142" idx="0"/>
          </p:cNvCxnSpPr>
          <p:nvPr/>
        </p:nvCxnSpPr>
        <p:spPr>
          <a:xfrm>
            <a:off x="4343400" y="3505200"/>
            <a:ext cx="12462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Flowchart: Process 49"/>
          <p:cNvSpPr/>
          <p:nvPr/>
        </p:nvSpPr>
        <p:spPr>
          <a:xfrm>
            <a:off x="3691784" y="1219200"/>
            <a:ext cx="1295400" cy="914400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u="sng" dirty="0" smtClean="0"/>
              <a:t>Step 6</a:t>
            </a:r>
          </a:p>
          <a:p>
            <a:pPr algn="ctr"/>
            <a:endParaRPr lang="en-US" sz="1000" dirty="0" smtClean="0"/>
          </a:p>
          <a:p>
            <a:pPr algn="ctr"/>
            <a:endParaRPr lang="en-US" sz="1000" dirty="0" smtClean="0"/>
          </a:p>
          <a:p>
            <a:pPr algn="ctr"/>
            <a:r>
              <a:rPr lang="en-US" sz="1000" dirty="0" smtClean="0"/>
              <a:t>Employee completes DA 5863</a:t>
            </a:r>
            <a:endParaRPr lang="en-US" sz="1000" dirty="0"/>
          </a:p>
        </p:txBody>
      </p:sp>
      <p:cxnSp>
        <p:nvCxnSpPr>
          <p:cNvPr id="71" name="Straight Arrow Connector 70"/>
          <p:cNvCxnSpPr>
            <a:stCxn id="50" idx="2"/>
            <a:endCxn id="96" idx="0"/>
          </p:cNvCxnSpPr>
          <p:nvPr/>
        </p:nvCxnSpPr>
        <p:spPr>
          <a:xfrm>
            <a:off x="4339484" y="2133600"/>
            <a:ext cx="3916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>
            <a:stCxn id="57" idx="0"/>
            <a:endCxn id="59" idx="2"/>
          </p:cNvCxnSpPr>
          <p:nvPr/>
        </p:nvCxnSpPr>
        <p:spPr>
          <a:xfrm flipH="1" flipV="1">
            <a:off x="6286500" y="3505200"/>
            <a:ext cx="21008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>
            <a:stCxn id="59" idx="0"/>
            <a:endCxn id="98" idx="2"/>
          </p:cNvCxnSpPr>
          <p:nvPr/>
        </p:nvCxnSpPr>
        <p:spPr>
          <a:xfrm flipH="1" flipV="1">
            <a:off x="5715000" y="1905000"/>
            <a:ext cx="5715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>
            <a:stCxn id="59" idx="0"/>
            <a:endCxn id="95" idx="2"/>
          </p:cNvCxnSpPr>
          <p:nvPr/>
        </p:nvCxnSpPr>
        <p:spPr>
          <a:xfrm flipV="1">
            <a:off x="6286500" y="1905000"/>
            <a:ext cx="6477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Flowchart: Process 113"/>
          <p:cNvSpPr/>
          <p:nvPr/>
        </p:nvSpPr>
        <p:spPr>
          <a:xfrm>
            <a:off x="7772400" y="685800"/>
            <a:ext cx="1219200" cy="1066800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u="sng" dirty="0" smtClean="0"/>
              <a:t>Step 12</a:t>
            </a:r>
          </a:p>
          <a:p>
            <a:pPr algn="ctr"/>
            <a:endParaRPr lang="en-US" sz="1000" dirty="0" smtClean="0"/>
          </a:p>
          <a:p>
            <a:pPr algn="ctr"/>
            <a:r>
              <a:rPr lang="en-US" sz="1000" dirty="0" err="1" smtClean="0"/>
              <a:t>DoDEA</a:t>
            </a:r>
            <a:r>
              <a:rPr lang="en-US" sz="1000" dirty="0" smtClean="0"/>
              <a:t>/NDSP Returns Review to ERMC</a:t>
            </a:r>
            <a:endParaRPr lang="en-US" sz="1000" dirty="0"/>
          </a:p>
        </p:txBody>
      </p:sp>
      <p:cxnSp>
        <p:nvCxnSpPr>
          <p:cNvPr id="118" name="Straight Arrow Connector 117"/>
          <p:cNvCxnSpPr>
            <a:stCxn id="95" idx="3"/>
            <a:endCxn id="114" idx="1"/>
          </p:cNvCxnSpPr>
          <p:nvPr/>
        </p:nvCxnSpPr>
        <p:spPr>
          <a:xfrm>
            <a:off x="7543800" y="1219200"/>
            <a:ext cx="228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Arrow Connector 119"/>
          <p:cNvCxnSpPr>
            <a:stCxn id="114" idx="2"/>
            <a:endCxn id="110" idx="0"/>
          </p:cNvCxnSpPr>
          <p:nvPr/>
        </p:nvCxnSpPr>
        <p:spPr>
          <a:xfrm>
            <a:off x="8382000" y="1752600"/>
            <a:ext cx="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601</TotalTime>
  <Words>207</Words>
  <Application>Microsoft Office PowerPoint</Application>
  <PresentationFormat>On-screen Show (4:3)</PresentationFormat>
  <Paragraphs>70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Civilian Exceptional Family Member Process Map</vt:lpstr>
    </vt:vector>
  </TitlesOfParts>
  <Company>United States Army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patrick.vestal</dc:creator>
  <cp:lastModifiedBy>1157776114.naf</cp:lastModifiedBy>
  <cp:revision>48</cp:revision>
  <dcterms:created xsi:type="dcterms:W3CDTF">2014-12-23T07:44:07Z</dcterms:created>
  <dcterms:modified xsi:type="dcterms:W3CDTF">2015-03-02T07:55:16Z</dcterms:modified>
</cp:coreProperties>
</file>